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561" r:id="rId4"/>
    <p:sldId id="304" r:id="rId5"/>
    <p:sldId id="489" r:id="rId6"/>
    <p:sldId id="596" r:id="rId7"/>
    <p:sldId id="436" r:id="rId8"/>
    <p:sldId id="476" r:id="rId9"/>
    <p:sldId id="500" r:id="rId10"/>
    <p:sldId id="277" r:id="rId11"/>
    <p:sldId id="265" r:id="rId12"/>
    <p:sldId id="258" r:id="rId13"/>
    <p:sldId id="259" r:id="rId14"/>
    <p:sldId id="260" r:id="rId15"/>
    <p:sldId id="261" r:id="rId16"/>
    <p:sldId id="262" r:id="rId17"/>
    <p:sldId id="263" r:id="rId18"/>
    <p:sldId id="264" r:id="rId19"/>
    <p:sldId id="598" r:id="rId20"/>
    <p:sldId id="4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267C4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4E53-3D6C-9183-3660-42BA2F7BD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E1774A0-638A-BF57-A083-BC168FA1E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967513E-A7C1-AA02-5FE8-100427F9B1F7}"/>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1AF340CF-8D7D-1439-C388-8C12FD4D959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D1ECBC4-B9BC-4D07-E0A6-77A010E04B6D}"/>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1380311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B2DF-252D-ECF5-FFEC-5B385FDA190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8195863-0591-12F2-8B33-D9416FEC47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DA2EB0A-1639-4C96-1FD2-25868F98999A}"/>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D2334F24-E8AF-9C98-6544-75C7535BF69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D50E537-76F3-9EAF-A037-10CDA62E98C4}"/>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50936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4B9A34-3BA7-69A1-62F4-1BBAFEF2C8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7464C68-085B-766B-363C-18DF779094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DC97C76-BF37-A8E8-662A-E7F71381566D}"/>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675A75CC-73D2-DA31-5F79-758319F677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61DCA39-04DF-7899-468E-14527C9FC01E}"/>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47987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lstStyle/>
          <a:p>
            <a:r>
              <a:rPr lang="en-US"/>
              <a:t>Click to edit Master title style</a:t>
            </a:r>
          </a:p>
        </p:txBody>
      </p:sp>
      <p:sp>
        <p:nvSpPr>
          <p:cNvPr id="3" name="Date Placeholder 2"/>
          <p:cNvSpPr>
            <a:spLocks noGrp="1"/>
          </p:cNvSpPr>
          <p:nvPr>
            <p:ph type="dt" sz="half" idx="10"/>
          </p:nvPr>
        </p:nvSpPr>
        <p:spPr>
          <a:xfrm>
            <a:off x="8128000" y="6248401"/>
            <a:ext cx="3556000" cy="365125"/>
          </a:xfrm>
        </p:spPr>
        <p:txBody>
          <a:bodyPr/>
          <a:lstStyle>
            <a:lvl1pPr>
              <a:defRPr/>
            </a:lvl1pPr>
          </a:lstStyle>
          <a:p>
            <a:fld id="{56E0FBE1-40F6-4DAB-9D25-B95311BA9D57}" type="datetime1">
              <a:rPr lang="en-US" altLang="zh-CN"/>
              <a:pPr/>
              <a:t>10/15/2025</a:t>
            </a:fld>
            <a:endParaRPr lang="en-US" altLang="zh-CN" sz="1800" dirty="0">
              <a:solidFill>
                <a:schemeClr val="tx1"/>
              </a:solidFill>
            </a:endParaRPr>
          </a:p>
        </p:txBody>
      </p:sp>
      <p:sp>
        <p:nvSpPr>
          <p:cNvPr id="4" name="Footer Placeholder 3"/>
          <p:cNvSpPr>
            <a:spLocks noGrp="1"/>
          </p:cNvSpPr>
          <p:nvPr>
            <p:ph type="ftr" sz="quarter" idx="11"/>
          </p:nvPr>
        </p:nvSpPr>
        <p:spPr>
          <a:xfrm>
            <a:off x="812801" y="6248401"/>
            <a:ext cx="7228417" cy="365125"/>
          </a:xfrm>
        </p:spPr>
        <p:txBody>
          <a:bodyPr/>
          <a:lstStyle>
            <a:lvl1pPr>
              <a:defRPr/>
            </a:lvl1pPr>
          </a:lstStyle>
          <a:p>
            <a:endParaRPr lang="en-US" dirty="0"/>
          </a:p>
        </p:txBody>
      </p:sp>
      <p:sp>
        <p:nvSpPr>
          <p:cNvPr id="5" name="Slide Number Placeholder 4"/>
          <p:cNvSpPr>
            <a:spLocks noGrp="1"/>
          </p:cNvSpPr>
          <p:nvPr>
            <p:ph type="sldNum" sz="quarter" idx="12"/>
          </p:nvPr>
        </p:nvSpPr>
        <p:spPr>
          <a:xfrm>
            <a:off x="0" y="1271589"/>
            <a:ext cx="711200" cy="244475"/>
          </a:xfrm>
        </p:spPr>
        <p:txBody>
          <a:bodyPr/>
          <a:lstStyle>
            <a:lvl1pPr>
              <a:defRPr/>
            </a:lvl1pPr>
          </a:lstStyle>
          <a:p>
            <a:fld id="{11E4420E-B7A3-436F-AD7D-41D40CF635C7}" type="slidenum">
              <a:rPr lang="en-US" altLang="zh-CN"/>
              <a:pPr/>
              <a:t>‹#›</a:t>
            </a:fld>
            <a:endParaRPr lang="en-US" altLang="zh-CN" sz="1800" b="0" dirty="0">
              <a:solidFill>
                <a:schemeClr val="tx1"/>
              </a:solidFill>
            </a:endParaRPr>
          </a:p>
        </p:txBody>
      </p:sp>
    </p:spTree>
    <p:extLst>
      <p:ext uri="{BB962C8B-B14F-4D97-AF65-F5344CB8AC3E}">
        <p14:creationId xmlns:p14="http://schemas.microsoft.com/office/powerpoint/2010/main" val="2935058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E306-DA6C-FE85-859C-BD98790DAF2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5D9F259-4ABF-D334-A2EA-2A0273BE9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413F9E6-7730-B8DB-5E36-D93CAE10113B}"/>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94541CD5-D4FF-E0D4-CC10-56D783E83FE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BABEDB8-A2FE-5A6C-40C7-039CFC87779D}"/>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2037642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8B83A-19A0-9A93-23B5-3CE3372C29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F8E7E478-FD89-7C14-3D55-F8065508B4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33C12-3C48-5D24-E68B-1ECA51967228}"/>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256A734E-61F0-7C53-5AC0-610C4A94AD9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9593B88-DBE3-4470-CD9C-75485C72DC5B}"/>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124549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F58F-E1CD-088B-AA9A-5B5B7CC14A5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D0AB389-3C60-F239-F65A-2ED431A95F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E75AE7F2-4E35-1915-B9CB-304CA25597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39511C2-CF49-FC0F-D4BB-AA5E77EFBAB2}"/>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6" name="Footer Placeholder 5">
            <a:extLst>
              <a:ext uri="{FF2B5EF4-FFF2-40B4-BE49-F238E27FC236}">
                <a16:creationId xmlns:a16="http://schemas.microsoft.com/office/drawing/2014/main" id="{4840F08A-95E9-E7F9-977C-52EA117FACD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E31EE44-30C0-7C0E-1D5C-5F10C08DC55C}"/>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79072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01AAF-9F62-A331-7994-F2A3AB84C5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0267185-4941-83B5-EF59-FD9D24C644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DD9947-0380-D721-6983-596D9C971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1922393-586C-6683-BCB3-6C0D8F007A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909E1D-DA9D-3495-106C-003DDCC993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7372F2C-0B38-71D4-82FB-82D68183357F}"/>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8" name="Footer Placeholder 7">
            <a:extLst>
              <a:ext uri="{FF2B5EF4-FFF2-40B4-BE49-F238E27FC236}">
                <a16:creationId xmlns:a16="http://schemas.microsoft.com/office/drawing/2014/main" id="{5AC9C178-F7D8-3301-69B7-FB8E16EDE929}"/>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B4FE692-0165-CA03-8353-6557AEC3E8EB}"/>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2142455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A3CF-E29C-7F80-E953-A162729CCC8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9E98130-5C27-BDAE-771F-89A0B02BA72A}"/>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4" name="Footer Placeholder 3">
            <a:extLst>
              <a:ext uri="{FF2B5EF4-FFF2-40B4-BE49-F238E27FC236}">
                <a16:creationId xmlns:a16="http://schemas.microsoft.com/office/drawing/2014/main" id="{B010152A-5BE6-7527-9B6B-87A04E08A2B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4D9DD1F-F942-1F09-4E88-ADF2CFBCF100}"/>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278705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7CC488-F72E-E78C-4723-DAC2179A15B0}"/>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3" name="Footer Placeholder 2">
            <a:extLst>
              <a:ext uri="{FF2B5EF4-FFF2-40B4-BE49-F238E27FC236}">
                <a16:creationId xmlns:a16="http://schemas.microsoft.com/office/drawing/2014/main" id="{87BBD4BD-C564-777B-FE97-E08ED07AF74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48C846B-1F4D-E5BD-CA06-B252F8E9923A}"/>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18704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DAA9-FC4D-430E-CDF1-5AD38D7573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907702CC-3712-F4A7-39FB-DAEFF4877E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95E0E60-2658-20AA-5661-A68B941C3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9AF3E-6FC5-88FA-5FB1-03CAA1ECD339}"/>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6" name="Footer Placeholder 5">
            <a:extLst>
              <a:ext uri="{FF2B5EF4-FFF2-40B4-BE49-F238E27FC236}">
                <a16:creationId xmlns:a16="http://schemas.microsoft.com/office/drawing/2014/main" id="{E44A7106-9FD6-D8C3-2F7D-32C1741F0F2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02D3BF-53F5-F6D6-CB36-116FEC965C7C}"/>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1072070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3E9E-30CE-33E0-B091-CCF1EA5D7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CD108F1-E5C4-7560-96C8-C3ABCCF259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F11315E-DA76-562A-775A-1A8C60FDB0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D2F2A8-10AB-1D5F-FE85-A6A1A9D09BF0}"/>
              </a:ext>
            </a:extLst>
          </p:cNvPr>
          <p:cNvSpPr>
            <a:spLocks noGrp="1"/>
          </p:cNvSpPr>
          <p:nvPr>
            <p:ph type="dt" sz="half" idx="10"/>
          </p:nvPr>
        </p:nvSpPr>
        <p:spPr/>
        <p:txBody>
          <a:bodyPr/>
          <a:lstStyle/>
          <a:p>
            <a:fld id="{FF13EEB3-3C96-403B-B4E1-E117274AB736}" type="datetimeFigureOut">
              <a:rPr lang="en-IN" smtClean="0"/>
              <a:t>15-10-2025</a:t>
            </a:fld>
            <a:endParaRPr lang="en-IN"/>
          </a:p>
        </p:txBody>
      </p:sp>
      <p:sp>
        <p:nvSpPr>
          <p:cNvPr id="6" name="Footer Placeholder 5">
            <a:extLst>
              <a:ext uri="{FF2B5EF4-FFF2-40B4-BE49-F238E27FC236}">
                <a16:creationId xmlns:a16="http://schemas.microsoft.com/office/drawing/2014/main" id="{CC2C9EA0-735F-D87E-D7EB-44464F4A651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58EE7C7-F8A1-0464-4610-E7C99C2E8CB6}"/>
              </a:ext>
            </a:extLst>
          </p:cNvPr>
          <p:cNvSpPr>
            <a:spLocks noGrp="1"/>
          </p:cNvSpPr>
          <p:nvPr>
            <p:ph type="sldNum" sz="quarter" idx="12"/>
          </p:nvPr>
        </p:nvSpPr>
        <p:spPr/>
        <p:txBody>
          <a:bodyPr/>
          <a:lstStyle/>
          <a:p>
            <a:fld id="{BAA92AF8-17B7-4D3F-AF5C-A40CBA91A05A}" type="slidenum">
              <a:rPr lang="en-IN" smtClean="0"/>
              <a:t>‹#›</a:t>
            </a:fld>
            <a:endParaRPr lang="en-IN"/>
          </a:p>
        </p:txBody>
      </p:sp>
    </p:spTree>
    <p:extLst>
      <p:ext uri="{BB962C8B-B14F-4D97-AF65-F5344CB8AC3E}">
        <p14:creationId xmlns:p14="http://schemas.microsoft.com/office/powerpoint/2010/main" val="1375121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8D9DCC-88CA-7090-1E51-3952FAC796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E80F5C6-9877-987D-E35D-3E2232E1BD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2D2F5AC-EE38-EC01-834A-8467F1F8B2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3EEB3-3C96-403B-B4E1-E117274AB736}" type="datetimeFigureOut">
              <a:rPr lang="en-IN" smtClean="0"/>
              <a:t>15-10-2025</a:t>
            </a:fld>
            <a:endParaRPr lang="en-IN"/>
          </a:p>
        </p:txBody>
      </p:sp>
      <p:sp>
        <p:nvSpPr>
          <p:cNvPr id="5" name="Footer Placeholder 4">
            <a:extLst>
              <a:ext uri="{FF2B5EF4-FFF2-40B4-BE49-F238E27FC236}">
                <a16:creationId xmlns:a16="http://schemas.microsoft.com/office/drawing/2014/main" id="{CDE9E5FD-4DEF-8242-94DE-2BC4EDF754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3C51E5F4-B6EF-00ED-9834-AE0C14125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92AF8-17B7-4D3F-AF5C-A40CBA91A05A}" type="slidenum">
              <a:rPr lang="en-IN" smtClean="0"/>
              <a:t>‹#›</a:t>
            </a:fld>
            <a:endParaRPr lang="en-IN"/>
          </a:p>
        </p:txBody>
      </p:sp>
    </p:spTree>
    <p:extLst>
      <p:ext uri="{BB962C8B-B14F-4D97-AF65-F5344CB8AC3E}">
        <p14:creationId xmlns:p14="http://schemas.microsoft.com/office/powerpoint/2010/main" val="345998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81C9-D328-F045-A0CC-D9B8EF32CC22}"/>
              </a:ext>
            </a:extLst>
          </p:cNvPr>
          <p:cNvSpPr>
            <a:spLocks noGrp="1"/>
          </p:cNvSpPr>
          <p:nvPr>
            <p:ph type="ctrTitle"/>
          </p:nvPr>
        </p:nvSpPr>
        <p:spPr>
          <a:xfrm>
            <a:off x="315174" y="176394"/>
            <a:ext cx="9144000" cy="2387600"/>
          </a:xfrm>
        </p:spPr>
        <p:txBody>
          <a:bodyPr>
            <a:normAutofit/>
          </a:bodyPr>
          <a:lstStyle/>
          <a:p>
            <a:r>
              <a:rPr lang="en-US" b="1" dirty="0">
                <a:effectLst>
                  <a:outerShdw blurRad="38100" dist="38100" dir="2700000" algn="tl">
                    <a:srgbClr val="000000">
                      <a:alpha val="43137"/>
                    </a:srgbClr>
                  </a:outerShdw>
                </a:effectLst>
              </a:rPr>
              <a:t>VIBRATED WATER </a:t>
            </a:r>
            <a:br>
              <a:rPr lang="en-US" b="1" dirty="0">
                <a:effectLst>
                  <a:outerShdw blurRad="38100" dist="38100" dir="2700000" algn="tl">
                    <a:srgbClr val="000000">
                      <a:alpha val="43137"/>
                    </a:srgbClr>
                  </a:outerShdw>
                </a:effectLst>
              </a:rPr>
            </a:br>
            <a:r>
              <a:rPr lang="en-US" sz="3600" b="1" dirty="0">
                <a:solidFill>
                  <a:srgbClr val="FF0000"/>
                </a:solidFill>
                <a:effectLst>
                  <a:outerShdw blurRad="38100" dist="38100" dir="2700000" algn="tl">
                    <a:srgbClr val="000000">
                      <a:alpha val="43137"/>
                    </a:srgbClr>
                  </a:outerShdw>
                </a:effectLst>
              </a:rPr>
              <a:t>(Curing Water / </a:t>
            </a:r>
            <a:r>
              <a:rPr lang="hi-IN" sz="3600" b="1" dirty="0">
                <a:solidFill>
                  <a:srgbClr val="FF0000"/>
                </a:solidFill>
                <a:effectLst>
                  <a:outerShdw blurRad="38100" dist="38100" dir="2700000" algn="tl">
                    <a:srgbClr val="000000">
                      <a:alpha val="43137"/>
                    </a:srgbClr>
                  </a:outerShdw>
                </a:effectLst>
              </a:rPr>
              <a:t>चैतन्यित जल</a:t>
            </a:r>
            <a:r>
              <a:rPr lang="en-US" sz="3600" b="1" dirty="0">
                <a:solidFill>
                  <a:srgbClr val="FF0000"/>
                </a:solidFill>
                <a:effectLst>
                  <a:outerShdw blurRad="38100" dist="38100" dir="2700000" algn="tl">
                    <a:srgbClr val="000000">
                      <a:alpha val="43137"/>
                    </a:srgbClr>
                  </a:outerShdw>
                </a:effectLst>
              </a:rPr>
              <a:t>)</a:t>
            </a:r>
            <a:br>
              <a:rPr lang="en-US" b="1" dirty="0">
                <a:effectLst>
                  <a:outerShdw blurRad="38100" dist="38100" dir="2700000" algn="tl">
                    <a:srgbClr val="000000">
                      <a:alpha val="43137"/>
                    </a:srgbClr>
                  </a:outerShdw>
                </a:effectLst>
              </a:rPr>
            </a:br>
            <a:endParaRPr lang="en-IN"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35C32CD6-9F36-FAC3-E1B6-3E9DF3E8D3C1}"/>
              </a:ext>
            </a:extLst>
          </p:cNvPr>
          <p:cNvSpPr txBox="1"/>
          <p:nvPr/>
        </p:nvSpPr>
        <p:spPr>
          <a:xfrm>
            <a:off x="1693683" y="4294006"/>
            <a:ext cx="5313333" cy="2308324"/>
          </a:xfrm>
          <a:prstGeom prst="rect">
            <a:avLst/>
          </a:prstGeom>
          <a:noFill/>
        </p:spPr>
        <p:txBody>
          <a:bodyPr wrap="square">
            <a:spAutoFit/>
          </a:bodyPr>
          <a:lstStyle/>
          <a:p>
            <a:pPr rtl="0">
              <a:buNone/>
            </a:pPr>
            <a:r>
              <a:rPr lang="en-IN" b="1" i="0" dirty="0">
                <a:solidFill>
                  <a:srgbClr val="BA2827"/>
                </a:solidFill>
                <a:effectLst/>
              </a:rPr>
              <a:t>Innocence and Wisdom (</a:t>
            </a:r>
            <a:r>
              <a:rPr lang="en-IN" b="1" i="0" dirty="0" err="1">
                <a:solidFill>
                  <a:srgbClr val="BA2827"/>
                </a:solidFill>
                <a:effectLst/>
              </a:rPr>
              <a:t>Mooladhara</a:t>
            </a:r>
            <a:r>
              <a:rPr lang="en-IN" b="1" i="0" dirty="0">
                <a:solidFill>
                  <a:srgbClr val="BA2827"/>
                </a:solidFill>
                <a:effectLst/>
              </a:rPr>
              <a:t>)</a:t>
            </a:r>
            <a:endParaRPr lang="en-IN" dirty="0">
              <a:effectLst/>
            </a:endParaRPr>
          </a:p>
          <a:p>
            <a:pPr rtl="0">
              <a:buNone/>
            </a:pPr>
            <a:r>
              <a:rPr lang="en-IN" b="1" i="0" dirty="0">
                <a:solidFill>
                  <a:srgbClr val="961D4A"/>
                </a:solidFill>
                <a:effectLst/>
              </a:rPr>
              <a:t>Kundalini Shakti</a:t>
            </a:r>
            <a:endParaRPr lang="en-IN" dirty="0">
              <a:effectLst/>
            </a:endParaRPr>
          </a:p>
          <a:p>
            <a:pPr rtl="0">
              <a:buNone/>
            </a:pPr>
            <a:r>
              <a:rPr lang="en-IN" b="1" i="0" dirty="0">
                <a:solidFill>
                  <a:srgbClr val="C37729"/>
                </a:solidFill>
                <a:effectLst/>
              </a:rPr>
              <a:t>Creativity (</a:t>
            </a:r>
            <a:r>
              <a:rPr lang="en-IN" b="1" i="0" dirty="0" err="1">
                <a:solidFill>
                  <a:srgbClr val="C37729"/>
                </a:solidFill>
                <a:effectLst/>
              </a:rPr>
              <a:t>Swadisthan</a:t>
            </a:r>
            <a:r>
              <a:rPr lang="en-IN" b="1" i="0" dirty="0">
                <a:solidFill>
                  <a:srgbClr val="C37729"/>
                </a:solidFill>
                <a:effectLst/>
              </a:rPr>
              <a:t>)</a:t>
            </a:r>
            <a:endParaRPr lang="en-IN" dirty="0">
              <a:effectLst/>
            </a:endParaRPr>
          </a:p>
          <a:p>
            <a:pPr rtl="0">
              <a:buNone/>
            </a:pPr>
            <a:r>
              <a:rPr lang="en-IN" b="1" i="0" dirty="0" err="1">
                <a:solidFill>
                  <a:srgbClr val="006300"/>
                </a:solidFill>
                <a:effectLst/>
              </a:rPr>
              <a:t>Generosity,Satisfaction</a:t>
            </a:r>
            <a:r>
              <a:rPr lang="en-IN" b="1" i="0" dirty="0">
                <a:solidFill>
                  <a:srgbClr val="006300"/>
                </a:solidFill>
                <a:effectLst/>
              </a:rPr>
              <a:t>, Evolution (Manipur; Nabhi)</a:t>
            </a:r>
            <a:endParaRPr lang="en-IN" dirty="0">
              <a:effectLst/>
            </a:endParaRPr>
          </a:p>
          <a:p>
            <a:pPr rtl="0">
              <a:buNone/>
            </a:pPr>
            <a:r>
              <a:rPr lang="en-IN" b="1" i="0" dirty="0">
                <a:solidFill>
                  <a:srgbClr val="A63C56"/>
                </a:solidFill>
                <a:effectLst/>
              </a:rPr>
              <a:t>Love and Compassion (Anahat)</a:t>
            </a:r>
            <a:endParaRPr lang="en-IN" dirty="0">
              <a:effectLst/>
            </a:endParaRPr>
          </a:p>
          <a:p>
            <a:pPr rtl="0">
              <a:buNone/>
            </a:pPr>
            <a:r>
              <a:rPr lang="en-IN" b="1" i="0" dirty="0" err="1">
                <a:solidFill>
                  <a:srgbClr val="3848DE"/>
                </a:solidFill>
                <a:effectLst/>
              </a:rPr>
              <a:t>Collectivity</a:t>
            </a:r>
            <a:r>
              <a:rPr lang="en-IN" b="1" i="0" dirty="0">
                <a:solidFill>
                  <a:srgbClr val="3848DE"/>
                </a:solidFill>
                <a:effectLst/>
              </a:rPr>
              <a:t>, Community, Relationships (</a:t>
            </a:r>
            <a:r>
              <a:rPr lang="en-IN" b="1" i="0" dirty="0" err="1">
                <a:solidFill>
                  <a:srgbClr val="3848DE"/>
                </a:solidFill>
                <a:effectLst/>
              </a:rPr>
              <a:t>Vishuddi</a:t>
            </a:r>
            <a:r>
              <a:rPr lang="en-IN" b="1" i="0" dirty="0">
                <a:solidFill>
                  <a:srgbClr val="3848DE"/>
                </a:solidFill>
                <a:effectLst/>
              </a:rPr>
              <a:t>)</a:t>
            </a:r>
            <a:endParaRPr lang="en-IN" dirty="0">
              <a:effectLst/>
            </a:endParaRPr>
          </a:p>
          <a:p>
            <a:pPr rtl="0">
              <a:buNone/>
            </a:pPr>
            <a:r>
              <a:rPr lang="en-IN" b="1" i="0" dirty="0">
                <a:solidFill>
                  <a:srgbClr val="026398"/>
                </a:solidFill>
                <a:effectLst/>
              </a:rPr>
              <a:t>Forgiveness (</a:t>
            </a:r>
            <a:r>
              <a:rPr lang="en-IN" b="1" i="0" dirty="0" err="1">
                <a:solidFill>
                  <a:srgbClr val="026398"/>
                </a:solidFill>
                <a:effectLst/>
              </a:rPr>
              <a:t>Agnya</a:t>
            </a:r>
            <a:r>
              <a:rPr lang="en-IN" b="1" i="0" dirty="0">
                <a:solidFill>
                  <a:srgbClr val="026398"/>
                </a:solidFill>
                <a:effectLst/>
              </a:rPr>
              <a:t>)</a:t>
            </a:r>
            <a:endParaRPr lang="en-IN" dirty="0">
              <a:effectLst/>
            </a:endParaRPr>
          </a:p>
          <a:p>
            <a:pPr rtl="0">
              <a:buNone/>
            </a:pPr>
            <a:r>
              <a:rPr lang="en-IN" b="1" i="0" dirty="0">
                <a:solidFill>
                  <a:srgbClr val="6B2579"/>
                </a:solidFill>
                <a:effectLst/>
              </a:rPr>
              <a:t>Integration (</a:t>
            </a:r>
            <a:r>
              <a:rPr lang="en-IN" b="1" i="0" dirty="0" err="1">
                <a:solidFill>
                  <a:srgbClr val="6B2579"/>
                </a:solidFill>
                <a:effectLst/>
              </a:rPr>
              <a:t>Sahasrara</a:t>
            </a:r>
            <a:r>
              <a:rPr lang="en-IN" b="1" i="0" dirty="0">
                <a:solidFill>
                  <a:srgbClr val="6B2579"/>
                </a:solidFill>
                <a:effectLst/>
              </a:rPr>
              <a:t>)</a:t>
            </a:r>
            <a:endParaRPr lang="en-IN" dirty="0">
              <a:effectLst/>
            </a:endParaRPr>
          </a:p>
        </p:txBody>
      </p:sp>
      <p:pic>
        <p:nvPicPr>
          <p:cNvPr id="9" name="Picture 8">
            <a:extLst>
              <a:ext uri="{FF2B5EF4-FFF2-40B4-BE49-F238E27FC236}">
                <a16:creationId xmlns:a16="http://schemas.microsoft.com/office/drawing/2014/main" id="{43DB5831-2E90-EBFF-7C0B-C10178B14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74" y="2246862"/>
            <a:ext cx="823031" cy="4419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DE8DBDF9-B355-C781-E35B-4DB1684CA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50" y="191155"/>
            <a:ext cx="1678323" cy="181681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a:extLst>
              <a:ext uri="{FF2B5EF4-FFF2-40B4-BE49-F238E27FC236}">
                <a16:creationId xmlns:a16="http://schemas.microsoft.com/office/drawing/2014/main" id="{B0B0776F-EB3E-4D08-BBEF-E4246124B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2628" y="386499"/>
            <a:ext cx="3959022" cy="5997542"/>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26CF7A58-0699-B8D9-E842-B5CA650D43A6}"/>
              </a:ext>
            </a:extLst>
          </p:cNvPr>
          <p:cNvSpPr txBox="1"/>
          <p:nvPr/>
        </p:nvSpPr>
        <p:spPr>
          <a:xfrm>
            <a:off x="1693683" y="2135323"/>
            <a:ext cx="6094428" cy="2031325"/>
          </a:xfrm>
          <a:prstGeom prst="rect">
            <a:avLst/>
          </a:prstGeom>
          <a:noFill/>
        </p:spPr>
        <p:txBody>
          <a:bodyPr wrap="square">
            <a:spAutoFit/>
          </a:bodyPr>
          <a:lstStyle/>
          <a:p>
            <a:r>
              <a:rPr lang="en-US" dirty="0"/>
              <a:t>With the divine vibrations from the image of Adi Shakti Shri Mataji Nirmala Devi, our subtle chakras get cleansed and begin to express their innate divine qualities. The power of these vibrations is truly immense. In the upcoming slides, we will explore the extraordinary benefits of vibrations on water—an experience that has been tried, tested, and cherished by countless Sahaja Yogis.</a:t>
            </a:r>
            <a:endParaRPr lang="en-IN" dirty="0"/>
          </a:p>
        </p:txBody>
      </p:sp>
    </p:spTree>
    <p:extLst>
      <p:ext uri="{BB962C8B-B14F-4D97-AF65-F5344CB8AC3E}">
        <p14:creationId xmlns:p14="http://schemas.microsoft.com/office/powerpoint/2010/main" val="287623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17C69-D2DF-4EF3-9BAD-3F9C31808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
            <a:ext cx="12190476" cy="6857143"/>
          </a:xfrm>
          <a:prstGeom prst="rect">
            <a:avLst/>
          </a:prstGeom>
        </p:spPr>
      </p:pic>
    </p:spTree>
    <p:extLst>
      <p:ext uri="{BB962C8B-B14F-4D97-AF65-F5344CB8AC3E}">
        <p14:creationId xmlns:p14="http://schemas.microsoft.com/office/powerpoint/2010/main" val="366688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0FAA5-B838-4535-B5F5-7938B1200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5" name="Picture 4">
            <a:extLst>
              <a:ext uri="{FF2B5EF4-FFF2-40B4-BE49-F238E27FC236}">
                <a16:creationId xmlns:a16="http://schemas.microsoft.com/office/drawing/2014/main" id="{A1FF9763-2F15-4723-805C-3C95B2855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7585"/>
            <a:ext cx="12190476" cy="6857143"/>
          </a:xfrm>
          <a:prstGeom prst="rect">
            <a:avLst/>
          </a:prstGeom>
        </p:spPr>
      </p:pic>
    </p:spTree>
    <p:extLst>
      <p:ext uri="{BB962C8B-B14F-4D97-AF65-F5344CB8AC3E}">
        <p14:creationId xmlns:p14="http://schemas.microsoft.com/office/powerpoint/2010/main" val="151584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48F86B-9B87-EB6D-8FCD-8A9613200CB0}"/>
              </a:ext>
            </a:extLst>
          </p:cNvPr>
          <p:cNvSpPr txBox="1"/>
          <p:nvPr/>
        </p:nvSpPr>
        <p:spPr>
          <a:xfrm>
            <a:off x="454844" y="1102774"/>
            <a:ext cx="6094428" cy="2800767"/>
          </a:xfrm>
          <a:prstGeom prst="rect">
            <a:avLst/>
          </a:prstGeom>
          <a:noFill/>
        </p:spPr>
        <p:txBody>
          <a:bodyPr wrap="square">
            <a:spAutoFit/>
          </a:bodyPr>
          <a:lstStyle/>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Relief from headaches and migraines by drinking or applying on forehead.</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Reduction of fever by sipping and applying on head.</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Healing of stomach disorders like acidity and indigestion.</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Relief from constipation.</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Soothing effect on anxiety, depression, and stress.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Faster recovery from viral infections and flu.</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Cooling down high blood pressure.</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Relief from diabetes symptoms (balances the system).</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Pain relief in arthritis when applied on joints.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Cure for skin allergies, rashes, and itching.</a:t>
            </a:r>
          </a:p>
        </p:txBody>
      </p:sp>
      <p:sp>
        <p:nvSpPr>
          <p:cNvPr id="5" name="TextBox 4">
            <a:extLst>
              <a:ext uri="{FF2B5EF4-FFF2-40B4-BE49-F238E27FC236}">
                <a16:creationId xmlns:a16="http://schemas.microsoft.com/office/drawing/2014/main" id="{C12055FF-2D7B-3FA3-C9E7-2FA3732588A6}"/>
              </a:ext>
            </a:extLst>
          </p:cNvPr>
          <p:cNvSpPr txBox="1"/>
          <p:nvPr/>
        </p:nvSpPr>
        <p:spPr>
          <a:xfrm>
            <a:off x="454844" y="3829251"/>
            <a:ext cx="6094428" cy="2800767"/>
          </a:xfrm>
          <a:prstGeom prst="rect">
            <a:avLst/>
          </a:prstGeom>
          <a:noFill/>
        </p:spPr>
        <p:txBody>
          <a:bodyPr wrap="square">
            <a:spAutoFit/>
          </a:bodyPr>
          <a:lstStyle/>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Eye disorders relieved by using as eye drops.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Earache and infections soothed by applying Vibrated oil drops.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Nose blockages cleared by nasal drops.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Used as a gargle for sore throat and ulcers.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Healing of mouth ulcers and gum problems.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Detoxification of the body when consumed regularly.</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Relief from insomnia and better sleep patterns.</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Speeds up post-surgery recovery.</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Helps balance liver problems when taken with attention.</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Reduces cholesterol levels naturally.</a:t>
            </a:r>
          </a:p>
          <a:p>
            <a:pPr marL="285750" indent="-285750">
              <a:buFont typeface="Arial" panose="020B0604020202020204" pitchFamily="34" charset="0"/>
              <a:buChar char="•"/>
            </a:pPr>
            <a:r>
              <a:rPr lang="en-US" sz="1600" dirty="0">
                <a:effectLst>
                  <a:outerShdw blurRad="38100" dist="38100" dir="2700000" algn="tl">
                    <a:srgbClr val="000000">
                      <a:alpha val="43137"/>
                    </a:srgbClr>
                  </a:outerShdw>
                </a:effectLst>
              </a:rPr>
              <a:t>Strengthens immunity against chronic diseases.</a:t>
            </a:r>
          </a:p>
        </p:txBody>
      </p:sp>
      <p:sp>
        <p:nvSpPr>
          <p:cNvPr id="7" name="TextBox 6">
            <a:extLst>
              <a:ext uri="{FF2B5EF4-FFF2-40B4-BE49-F238E27FC236}">
                <a16:creationId xmlns:a16="http://schemas.microsoft.com/office/drawing/2014/main" id="{3F31E963-722D-2FF7-2563-D5E9F62CEB0B}"/>
              </a:ext>
            </a:extLst>
          </p:cNvPr>
          <p:cNvSpPr txBox="1"/>
          <p:nvPr/>
        </p:nvSpPr>
        <p:spPr>
          <a:xfrm>
            <a:off x="454844" y="371515"/>
            <a:ext cx="7774756" cy="646331"/>
          </a:xfrm>
          <a:prstGeom prst="rect">
            <a:avLst/>
          </a:prstGeom>
          <a:noFill/>
        </p:spPr>
        <p:txBody>
          <a:bodyPr wrap="square">
            <a:spAutoFit/>
          </a:bodyPr>
          <a:lstStyle/>
          <a:p>
            <a:pPr>
              <a:buNone/>
            </a:pPr>
            <a:r>
              <a:rPr lang="en-US" sz="3600" b="1" dirty="0">
                <a:solidFill>
                  <a:schemeClr val="accent1">
                    <a:lumMod val="75000"/>
                  </a:schemeClr>
                </a:solidFill>
                <a:effectLst>
                  <a:outerShdw blurRad="38100" dist="38100" dir="2700000" algn="tl">
                    <a:srgbClr val="000000">
                      <a:alpha val="43137"/>
                    </a:srgbClr>
                  </a:outerShdw>
                </a:effectLst>
              </a:rPr>
              <a:t>Health &amp; Healing</a:t>
            </a:r>
          </a:p>
        </p:txBody>
      </p:sp>
      <p:pic>
        <p:nvPicPr>
          <p:cNvPr id="2050" name="Picture 2" descr="Generated image">
            <a:extLst>
              <a:ext uri="{FF2B5EF4-FFF2-40B4-BE49-F238E27FC236}">
                <a16:creationId xmlns:a16="http://schemas.microsoft.com/office/drawing/2014/main" id="{D44481C4-11F6-A41F-F0B3-D23514C10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826" y="250654"/>
            <a:ext cx="4157221" cy="623583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09315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5E8FD1-0618-B3A7-525F-834DFAA8F501}"/>
              </a:ext>
            </a:extLst>
          </p:cNvPr>
          <p:cNvSpPr txBox="1"/>
          <p:nvPr/>
        </p:nvSpPr>
        <p:spPr>
          <a:xfrm>
            <a:off x="615099" y="1064039"/>
            <a:ext cx="6841503" cy="2862322"/>
          </a:xfrm>
          <a:prstGeom prst="rect">
            <a:avLst/>
          </a:prstGeom>
          <a:noFill/>
        </p:spPr>
        <p:txBody>
          <a:bodyPr wrap="square">
            <a:spAutoFit/>
          </a:bodyPr>
          <a:lstStyle/>
          <a:p>
            <a:pPr>
              <a:buNone/>
            </a:pPr>
            <a:r>
              <a:rPr lang="en-US" sz="3600" b="1" dirty="0">
                <a:solidFill>
                  <a:schemeClr val="accent6">
                    <a:lumMod val="75000"/>
                  </a:schemeClr>
                </a:solidFill>
                <a:effectLst>
                  <a:outerShdw blurRad="38100" dist="38100" dir="2700000" algn="tl">
                    <a:srgbClr val="000000">
                      <a:alpha val="43137"/>
                    </a:srgbClr>
                  </a:outerShdw>
                </a:effectLst>
              </a:rPr>
              <a:t>Ecological Healing &amp; Environment</a:t>
            </a:r>
          </a:p>
          <a:p>
            <a:pPr>
              <a:buNone/>
            </a:pPr>
            <a:endParaRPr lang="en-US"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Purifies polluted rivers and ponds when poured in large amounts.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Detoxifies chemically treated lakes.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Restores life in dying plants and barren soil.</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Heals soil contamination after pesticide use.</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Balances negative vibrations in gardens and farms.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Neutralizes land vibrations after natural calamities.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Revives polluted water bodies supporting aquatic life.</a:t>
            </a:r>
          </a:p>
        </p:txBody>
      </p:sp>
      <p:pic>
        <p:nvPicPr>
          <p:cNvPr id="5122" name="Picture 2" descr="Generated image">
            <a:extLst>
              <a:ext uri="{FF2B5EF4-FFF2-40B4-BE49-F238E27FC236}">
                <a16:creationId xmlns:a16="http://schemas.microsoft.com/office/drawing/2014/main" id="{897D7E4C-6338-1918-4B63-A77D9FBD42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183" y="278090"/>
            <a:ext cx="4201213" cy="6301819"/>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8232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B70AFB-2E5C-81C6-BC43-AF5FCD5C3997}"/>
              </a:ext>
            </a:extLst>
          </p:cNvPr>
          <p:cNvSpPr txBox="1"/>
          <p:nvPr/>
        </p:nvSpPr>
        <p:spPr>
          <a:xfrm>
            <a:off x="596245" y="1028343"/>
            <a:ext cx="7303417" cy="4801314"/>
          </a:xfrm>
          <a:prstGeom prst="rect">
            <a:avLst/>
          </a:prstGeom>
          <a:noFill/>
        </p:spPr>
        <p:txBody>
          <a:bodyPr wrap="square">
            <a:spAutoFit/>
          </a:bodyPr>
          <a:lstStyle/>
          <a:p>
            <a:pPr>
              <a:buNone/>
            </a:pPr>
            <a:r>
              <a:rPr lang="en-US" sz="3600" b="1" dirty="0">
                <a:solidFill>
                  <a:srgbClr val="FF3300"/>
                </a:solidFill>
                <a:effectLst>
                  <a:outerShdw blurRad="38100" dist="38100" dir="2700000" algn="tl">
                    <a:srgbClr val="000000">
                      <a:alpha val="43137"/>
                    </a:srgbClr>
                  </a:outerShdw>
                </a:effectLst>
              </a:rPr>
              <a:t>Spiritual &amp; Subtle System Benefits</a:t>
            </a:r>
          </a:p>
          <a:p>
            <a:pPr>
              <a:buNone/>
            </a:pPr>
            <a:endParaRPr lang="en-US" sz="3600"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Clears left channel negativity when taken with right hand giving.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Clears right channel heat when taken with left hand giving.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Balances central channel when drinking with attention on </a:t>
            </a:r>
            <a:r>
              <a:rPr lang="en-US" dirty="0" err="1">
                <a:effectLst>
                  <a:outerShdw blurRad="38100" dist="38100" dir="2700000" algn="tl">
                    <a:srgbClr val="000000">
                      <a:alpha val="43137"/>
                    </a:srgbClr>
                  </a:outerShdw>
                </a:effectLst>
              </a:rPr>
              <a:t>Sahasrara</a:t>
            </a:r>
            <a:r>
              <a:rPr lang="en-US" dirty="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Helps establish thoughtless awareness.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Enhances depth in meditation when taken before/after sitting.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Removes catches on Vishuddhi when gargled with vibrated water.</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Helps awaken Kundalini faster in seekers.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Removes obstacles during self-realization programs.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Strengthens vibrations during collective meditations.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Reduces ego and superego imbalances.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Supports forgiveness and emotional cleansing.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during foot-soaking for better clearance.</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in meditation halls for pure vibrations.</a:t>
            </a:r>
          </a:p>
        </p:txBody>
      </p:sp>
      <p:pic>
        <p:nvPicPr>
          <p:cNvPr id="6146" name="Picture 2" descr="Generated image">
            <a:extLst>
              <a:ext uri="{FF2B5EF4-FFF2-40B4-BE49-F238E27FC236}">
                <a16:creationId xmlns:a16="http://schemas.microsoft.com/office/drawing/2014/main" id="{18BA6905-2BF0-8AA9-9D64-B4FBA60C8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002" y="283982"/>
            <a:ext cx="4193357" cy="6290036"/>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1907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9F1D355-D79E-EDE0-193E-94366673063D}"/>
              </a:ext>
            </a:extLst>
          </p:cNvPr>
          <p:cNvSpPr txBox="1"/>
          <p:nvPr/>
        </p:nvSpPr>
        <p:spPr>
          <a:xfrm>
            <a:off x="699941" y="1186587"/>
            <a:ext cx="6094428" cy="3416320"/>
          </a:xfrm>
          <a:prstGeom prst="rect">
            <a:avLst/>
          </a:prstGeom>
          <a:noFill/>
          <a:effectLst/>
        </p:spPr>
        <p:txBody>
          <a:bodyPr wrap="square">
            <a:spAutoFit/>
          </a:bodyPr>
          <a:lstStyle/>
          <a:p>
            <a:pPr>
              <a:buNone/>
            </a:pPr>
            <a:r>
              <a:rPr lang="en-US" sz="3600" b="1" dirty="0">
                <a:solidFill>
                  <a:srgbClr val="7030A0"/>
                </a:solidFill>
                <a:effectLst>
                  <a:outerShdw blurRad="38100" dist="38100" dir="2700000" algn="tl">
                    <a:srgbClr val="000000">
                      <a:alpha val="43137"/>
                    </a:srgbClr>
                  </a:outerShdw>
                </a:effectLst>
              </a:rPr>
              <a:t>Household Uses</a:t>
            </a:r>
          </a:p>
          <a:p>
            <a:pPr>
              <a:buNone/>
            </a:pPr>
            <a:endParaRPr lang="en-US" sz="3600" b="1" dirty="0">
              <a:solidFill>
                <a:srgbClr val="7030A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Sprinkling in all rooms to remove negative energy.</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while mopping floors for cleansing vibrations.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Added in washing clothes for vibrational purity.</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on doors and windows for protection.</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Keeps food fresh for longer when sprinkled on it.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Neutralizes bad vibrations in water stored for drinking.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in drinking water filters for subtle cleansing.</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in kitchens to maintain positive vibrations.</a:t>
            </a:r>
          </a:p>
        </p:txBody>
      </p:sp>
      <p:pic>
        <p:nvPicPr>
          <p:cNvPr id="3080" name="Picture 8" descr="Generated image">
            <a:extLst>
              <a:ext uri="{FF2B5EF4-FFF2-40B4-BE49-F238E27FC236}">
                <a16:creationId xmlns:a16="http://schemas.microsoft.com/office/drawing/2014/main" id="{2ED1C09A-82FF-5825-5F77-47FA4237A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8173" y="303731"/>
            <a:ext cx="4183930" cy="627589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54918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825895-C730-AF4A-35DE-6231022C0002}"/>
              </a:ext>
            </a:extLst>
          </p:cNvPr>
          <p:cNvSpPr txBox="1"/>
          <p:nvPr/>
        </p:nvSpPr>
        <p:spPr>
          <a:xfrm>
            <a:off x="784782" y="1265624"/>
            <a:ext cx="6094428" cy="2862322"/>
          </a:xfrm>
          <a:prstGeom prst="rect">
            <a:avLst/>
          </a:prstGeom>
          <a:noFill/>
        </p:spPr>
        <p:txBody>
          <a:bodyPr wrap="square">
            <a:spAutoFit/>
          </a:bodyPr>
          <a:lstStyle/>
          <a:p>
            <a:pPr>
              <a:buNone/>
            </a:pPr>
            <a:r>
              <a:rPr lang="en-US" sz="3600" b="1" dirty="0">
                <a:solidFill>
                  <a:srgbClr val="CC3399"/>
                </a:solidFill>
                <a:effectLst>
                  <a:outerShdw blurRad="38100" dist="38100" dir="2700000" algn="tl">
                    <a:srgbClr val="000000">
                      <a:alpha val="43137"/>
                    </a:srgbClr>
                  </a:outerShdw>
                </a:effectLst>
              </a:rPr>
              <a:t>Festivals &amp; Rituals</a:t>
            </a:r>
          </a:p>
          <a:p>
            <a:pPr>
              <a:buNone/>
            </a:pPr>
            <a:endParaRPr lang="en-US" sz="3600"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in Puja rooms before starting any worship.</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Added in bath water before Puja for purity.</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during Havan for vibrational boost.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Offered to deities as holy water (</a:t>
            </a:r>
            <a:r>
              <a:rPr lang="en-US" dirty="0" err="1">
                <a:effectLst>
                  <a:outerShdw blurRad="38100" dist="38100" dir="2700000" algn="tl">
                    <a:srgbClr val="000000">
                      <a:alpha val="43137"/>
                    </a:srgbClr>
                  </a:outerShdw>
                </a:effectLst>
              </a:rPr>
              <a:t>charanamrit</a:t>
            </a:r>
            <a:r>
              <a:rPr lang="en-US" dirty="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in marriages and auspicious ceremonies for blessings.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during Navratri, Diwali, and major Sahaja events.</a:t>
            </a:r>
          </a:p>
        </p:txBody>
      </p:sp>
      <p:pic>
        <p:nvPicPr>
          <p:cNvPr id="7170" name="Picture 2" descr="Generated image">
            <a:extLst>
              <a:ext uri="{FF2B5EF4-FFF2-40B4-BE49-F238E27FC236}">
                <a16:creationId xmlns:a16="http://schemas.microsoft.com/office/drawing/2014/main" id="{C686E9A7-D27B-4F80-3550-C0191902A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603" y="202676"/>
            <a:ext cx="4301765" cy="645264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470745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ACE8F5-73AC-AF26-022B-FF6303FA294D}"/>
              </a:ext>
            </a:extLst>
          </p:cNvPr>
          <p:cNvSpPr txBox="1"/>
          <p:nvPr/>
        </p:nvSpPr>
        <p:spPr>
          <a:xfrm>
            <a:off x="775355" y="1488245"/>
            <a:ext cx="6094428" cy="3416320"/>
          </a:xfrm>
          <a:prstGeom prst="rect">
            <a:avLst/>
          </a:prstGeom>
          <a:noFill/>
        </p:spPr>
        <p:txBody>
          <a:bodyPr wrap="square">
            <a:spAutoFit/>
          </a:bodyPr>
          <a:lstStyle/>
          <a:p>
            <a:pPr>
              <a:buNone/>
            </a:pPr>
            <a:r>
              <a:rPr lang="en-US" sz="3600" b="1" dirty="0">
                <a:solidFill>
                  <a:schemeClr val="accent2">
                    <a:lumMod val="75000"/>
                  </a:schemeClr>
                </a:solidFill>
                <a:effectLst>
                  <a:outerShdw blurRad="38100" dist="38100" dir="2700000" algn="tl">
                    <a:srgbClr val="000000">
                      <a:alpha val="43137"/>
                    </a:srgbClr>
                  </a:outerShdw>
                </a:effectLst>
              </a:rPr>
              <a:t>Clearance Techniques</a:t>
            </a:r>
          </a:p>
          <a:p>
            <a:pPr>
              <a:buNone/>
            </a:pPr>
            <a:endParaRPr lang="en-US" sz="3600"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Taken after giving </a:t>
            </a:r>
            <a:r>
              <a:rPr lang="en-US" dirty="0" err="1">
                <a:effectLst>
                  <a:outerShdw blurRad="38100" dist="38100" dir="2700000" algn="tl">
                    <a:srgbClr val="000000">
                      <a:alpha val="43137"/>
                    </a:srgbClr>
                  </a:outerShdw>
                </a:effectLst>
              </a:rPr>
              <a:t>bandhan</a:t>
            </a:r>
            <a:r>
              <a:rPr lang="en-US" dirty="0">
                <a:effectLst>
                  <a:outerShdw blurRad="38100" dist="38100" dir="2700000" algn="tl">
                    <a:srgbClr val="000000">
                      <a:alpha val="43137"/>
                    </a:srgbClr>
                  </a:outerShdw>
                </a:effectLst>
              </a:rPr>
              <a:t> for protection.</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Drunk after a deep clearing foot-soak.</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Used during ice treatment for liver/void problems.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Combined with salt water foot-soak for faster clearance.</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Sprinkled around when feeling negativity in surroundings.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Drunk before and after giving Realization to seekers.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Applied on forehead and fontanelle to cool </a:t>
            </a:r>
            <a:r>
              <a:rPr lang="en-US" dirty="0" err="1">
                <a:effectLst>
                  <a:outerShdw blurRad="38100" dist="38100" dir="2700000" algn="tl">
                    <a:srgbClr val="000000">
                      <a:alpha val="43137"/>
                    </a:srgbClr>
                  </a:outerShdw>
                </a:effectLst>
              </a:rPr>
              <a:t>Agnya</a:t>
            </a:r>
            <a:r>
              <a:rPr lang="en-US" dirty="0">
                <a:effectLst>
                  <a:outerShdw blurRad="38100" dist="38100" dir="2700000" algn="tl">
                    <a:srgbClr val="000000">
                      <a:alpha val="43137"/>
                    </a:srgbClr>
                  </a:outerShdw>
                </a:effectLst>
              </a:rPr>
              <a: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Taken in small sips throughout the day to maintain balance.</a:t>
            </a:r>
          </a:p>
        </p:txBody>
      </p:sp>
      <p:pic>
        <p:nvPicPr>
          <p:cNvPr id="6148" name="Picture 4" descr="Generated image">
            <a:extLst>
              <a:ext uri="{FF2B5EF4-FFF2-40B4-BE49-F238E27FC236}">
                <a16:creationId xmlns:a16="http://schemas.microsoft.com/office/drawing/2014/main" id="{95988A19-3FBF-2615-F4F0-D707215805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3884" y="245096"/>
            <a:ext cx="4113229" cy="61698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8893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F375C1-F51A-8B55-04B4-7ACE954377E5}"/>
              </a:ext>
            </a:extLst>
          </p:cNvPr>
          <p:cNvSpPr txBox="1"/>
          <p:nvPr/>
        </p:nvSpPr>
        <p:spPr>
          <a:xfrm>
            <a:off x="367645" y="402006"/>
            <a:ext cx="8717437" cy="6186309"/>
          </a:xfrm>
          <a:prstGeom prst="rect">
            <a:avLst/>
          </a:prstGeom>
          <a:noFill/>
        </p:spPr>
        <p:txBody>
          <a:bodyPr wrap="square">
            <a:spAutoFit/>
          </a:bodyPr>
          <a:lstStyle/>
          <a:p>
            <a:pPr>
              <a:buNone/>
            </a:pPr>
            <a:r>
              <a:rPr lang="en-US" sz="3600" b="1" dirty="0">
                <a:solidFill>
                  <a:srgbClr val="0070C0"/>
                </a:solidFill>
                <a:effectLst>
                  <a:outerShdw blurRad="38100" dist="38100" dir="2700000" algn="tl">
                    <a:srgbClr val="000000">
                      <a:alpha val="43137"/>
                    </a:srgbClr>
                  </a:outerShdw>
                </a:effectLst>
              </a:rPr>
              <a:t>FINAL SUMMARY: Vibrated Water Miracles</a:t>
            </a:r>
          </a:p>
          <a:p>
            <a:pPr>
              <a:buNone/>
            </a:pPr>
            <a:endParaRPr lang="en-US" sz="3600"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Transforms agriculture</a:t>
            </a:r>
            <a:r>
              <a:rPr lang="en-US" dirty="0">
                <a:effectLst>
                  <a:outerShdw blurRad="38100" dist="38100" dir="2700000" algn="tl">
                    <a:srgbClr val="000000">
                      <a:alpha val="43137"/>
                    </a:srgbClr>
                  </a:outerShdw>
                </a:effectLst>
              </a:rPr>
              <a:t>: Increases crop yield, revives dying plants, reduces pests naturally.</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Heals health issues</a:t>
            </a:r>
            <a:r>
              <a:rPr lang="en-US" dirty="0">
                <a:effectLst>
                  <a:outerShdw blurRad="38100" dist="38100" dir="2700000" algn="tl">
                    <a:srgbClr val="000000">
                      <a:alpha val="43137"/>
                    </a:srgbClr>
                  </a:outerShdw>
                </a:effectLst>
              </a:rPr>
              <a:t>: Works for headaches, fever, stomach problems, skin issues, blood pressure, diabetes, immunity, and stress.</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Purifies nature</a:t>
            </a:r>
            <a:r>
              <a:rPr lang="en-US" dirty="0">
                <a:effectLst>
                  <a:outerShdw blurRad="38100" dist="38100" dir="2700000" algn="tl">
                    <a:srgbClr val="000000">
                      <a:alpha val="43137"/>
                    </a:srgbClr>
                  </a:outerShdw>
                </a:effectLst>
              </a:rPr>
              <a:t>: Detoxifies rivers, lakes, soil, and polluted land.</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Boosts spiritual growth</a:t>
            </a:r>
            <a:r>
              <a:rPr lang="en-US" dirty="0">
                <a:effectLst>
                  <a:outerShdw blurRad="38100" dist="38100" dir="2700000" algn="tl">
                    <a:srgbClr val="000000">
                      <a:alpha val="43137"/>
                    </a:srgbClr>
                  </a:outerShdw>
                </a:effectLst>
              </a:rPr>
              <a:t>: Clears chakras, supports meditation, enhances realization.</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Cleanses homes</a:t>
            </a:r>
            <a:r>
              <a:rPr lang="en-US" dirty="0">
                <a:effectLst>
                  <a:outerShdw blurRad="38100" dist="38100" dir="2700000" algn="tl">
                    <a:srgbClr val="000000">
                      <a:alpha val="43137"/>
                    </a:srgbClr>
                  </a:outerShdw>
                </a:effectLst>
              </a:rPr>
              <a:t>: Removes negativity, keeps food fresh, purifies environment.</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Sacred role in festivals</a:t>
            </a:r>
            <a:r>
              <a:rPr lang="en-US" dirty="0">
                <a:effectLst>
                  <a:outerShdw blurRad="38100" dist="38100" dir="2700000" algn="tl">
                    <a:srgbClr val="000000">
                      <a:alpha val="43137"/>
                    </a:srgbClr>
                  </a:outerShdw>
                </a:effectLst>
              </a:rPr>
              <a:t>: Used in rituals, Pujas, and spiritual gatherings.</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b="1" dirty="0">
                <a:effectLst>
                  <a:outerShdw blurRad="38100" dist="38100" dir="2700000" algn="tl">
                    <a:srgbClr val="000000">
                      <a:alpha val="43137"/>
                    </a:srgbClr>
                  </a:outerShdw>
                </a:effectLst>
              </a:rPr>
              <a:t>Clears subtle blockages</a:t>
            </a:r>
            <a:r>
              <a:rPr lang="en-US" dirty="0">
                <a:effectLst>
                  <a:outerShdw blurRad="38100" dist="38100" dir="2700000" algn="tl">
                    <a:srgbClr val="000000">
                      <a:alpha val="43137"/>
                    </a:srgbClr>
                  </a:outerShdw>
                </a:effectLst>
              </a:rPr>
              <a:t>: Essential tool for balancing channels and chakras.</a:t>
            </a:r>
          </a:p>
          <a:p>
            <a:pPr marL="285750" indent="-285750">
              <a:buFont typeface="Arial" panose="020B0604020202020204" pitchFamily="34" charset="0"/>
              <a:buChar char="•"/>
            </a:pPr>
            <a:endParaRPr lang="en-US"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In short, </a:t>
            </a:r>
            <a:r>
              <a:rPr lang="en-US" b="1" dirty="0">
                <a:effectLst>
                  <a:outerShdw blurRad="38100" dist="38100" dir="2700000" algn="tl">
                    <a:srgbClr val="000000">
                      <a:alpha val="43137"/>
                    </a:srgbClr>
                  </a:outerShdw>
                </a:effectLst>
              </a:rPr>
              <a:t>vibrated water is nature’s divine medicine – simple, pure, and free – working at physical, emotional, environmental, and spiritual levels.</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349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ADCD8D-96F4-2BB9-E5BE-DD6D877301A7}"/>
              </a:ext>
            </a:extLst>
          </p:cNvPr>
          <p:cNvSpPr txBox="1"/>
          <p:nvPr/>
        </p:nvSpPr>
        <p:spPr>
          <a:xfrm>
            <a:off x="5593977" y="4522259"/>
            <a:ext cx="6096000" cy="646331"/>
          </a:xfrm>
          <a:prstGeom prst="rect">
            <a:avLst/>
          </a:prstGeom>
          <a:noFill/>
        </p:spPr>
        <p:txBody>
          <a:bodyPr wrap="square">
            <a:spAutoFit/>
          </a:bodyPr>
          <a:lstStyle/>
          <a:p>
            <a:pPr algn="ctr"/>
            <a:r>
              <a:rPr lang="en-US" sz="1800" b="1" dirty="0">
                <a:solidFill>
                  <a:schemeClr val="accent1">
                    <a:lumMod val="75000"/>
                  </a:schemeClr>
                </a:solidFill>
              </a:rPr>
              <a:t>Mob No. 09828451514,</a:t>
            </a:r>
          </a:p>
          <a:p>
            <a:pPr algn="ctr"/>
            <a:r>
              <a:rPr lang="en-US" sz="1800" b="1" dirty="0">
                <a:solidFill>
                  <a:schemeClr val="accent6">
                    <a:lumMod val="75000"/>
                  </a:schemeClr>
                </a:solidFill>
              </a:rPr>
              <a:t>E-mail: gdpareek@y</a:t>
            </a:r>
            <a:r>
              <a:rPr lang="en-US" sz="1600" b="1" dirty="0">
                <a:solidFill>
                  <a:schemeClr val="accent6">
                    <a:lumMod val="75000"/>
                  </a:schemeClr>
                </a:solidFill>
              </a:rPr>
              <a:t>ahoo.com | gdpareek.gdp@gmail.org</a:t>
            </a:r>
          </a:p>
        </p:txBody>
      </p:sp>
      <p:sp>
        <p:nvSpPr>
          <p:cNvPr id="7" name="TextBox 6">
            <a:extLst>
              <a:ext uri="{FF2B5EF4-FFF2-40B4-BE49-F238E27FC236}">
                <a16:creationId xmlns:a16="http://schemas.microsoft.com/office/drawing/2014/main" id="{3CD346F3-1D36-0279-6F5C-1907AD47529B}"/>
              </a:ext>
            </a:extLst>
          </p:cNvPr>
          <p:cNvSpPr txBox="1"/>
          <p:nvPr/>
        </p:nvSpPr>
        <p:spPr>
          <a:xfrm>
            <a:off x="5871882" y="5378841"/>
            <a:ext cx="6096000" cy="1200329"/>
          </a:xfrm>
          <a:prstGeom prst="rect">
            <a:avLst/>
          </a:prstGeom>
          <a:noFill/>
        </p:spPr>
        <p:txBody>
          <a:bodyPr wrap="square">
            <a:spAutoFit/>
          </a:bodyPr>
          <a:lstStyle/>
          <a:p>
            <a:r>
              <a:rPr lang="en-US" sz="2400" b="0" i="0" dirty="0">
                <a:solidFill>
                  <a:srgbClr val="000000"/>
                </a:solidFill>
                <a:effectLst/>
              </a:rPr>
              <a:t>Both the websites have the Google Translate plugin inserted that allows you to read the content in more than 120 different languages</a:t>
            </a:r>
            <a:endParaRPr lang="en-IN" sz="2400" dirty="0"/>
          </a:p>
        </p:txBody>
      </p:sp>
      <p:sp>
        <p:nvSpPr>
          <p:cNvPr id="9" name="TextBox 8">
            <a:extLst>
              <a:ext uri="{FF2B5EF4-FFF2-40B4-BE49-F238E27FC236}">
                <a16:creationId xmlns:a16="http://schemas.microsoft.com/office/drawing/2014/main" id="{6B9E142E-14D4-10EC-E4DA-5530EC2D4362}"/>
              </a:ext>
            </a:extLst>
          </p:cNvPr>
          <p:cNvSpPr txBox="1"/>
          <p:nvPr/>
        </p:nvSpPr>
        <p:spPr>
          <a:xfrm>
            <a:off x="5593977" y="3282646"/>
            <a:ext cx="6096000" cy="1200329"/>
          </a:xfrm>
          <a:prstGeom prst="rect">
            <a:avLst/>
          </a:prstGeom>
          <a:noFill/>
        </p:spPr>
        <p:txBody>
          <a:bodyPr wrap="square">
            <a:spAutoFit/>
          </a:bodyPr>
          <a:lstStyle/>
          <a:p>
            <a:pPr algn="ctr"/>
            <a:r>
              <a:rPr lang="en-IN" sz="2400" b="1" i="0" dirty="0">
                <a:solidFill>
                  <a:srgbClr val="000000"/>
                </a:solidFill>
                <a:effectLst/>
                <a:latin typeface="YAD7Q9NigKI 0"/>
              </a:rPr>
              <a:t>G .D PAREEK</a:t>
            </a:r>
          </a:p>
          <a:p>
            <a:pPr algn="ctr"/>
            <a:r>
              <a:rPr lang="en-IN" sz="2400" b="1" i="0" dirty="0">
                <a:solidFill>
                  <a:srgbClr val="000000"/>
                </a:solidFill>
                <a:effectLst/>
                <a:latin typeface="YAD7Q9NigKI 0"/>
              </a:rPr>
              <a:t> Ex-National Sahaja Agriculture Coordinator- </a:t>
            </a:r>
          </a:p>
          <a:p>
            <a:pPr algn="ctr"/>
            <a:r>
              <a:rPr lang="en-IN" sz="2400" b="1" i="0" dirty="0">
                <a:solidFill>
                  <a:schemeClr val="accent1">
                    <a:lumMod val="75000"/>
                  </a:schemeClr>
                </a:solidFill>
                <a:effectLst/>
                <a:latin typeface="YAD7Q9NigKI 0"/>
              </a:rPr>
              <a:t>www.sahajkrishi.in</a:t>
            </a:r>
            <a:endParaRPr lang="en-IN" sz="2400" dirty="0">
              <a:solidFill>
                <a:schemeClr val="accent1">
                  <a:lumMod val="75000"/>
                </a:schemeClr>
              </a:solidFill>
              <a:effectLst/>
              <a:latin typeface="YAD7Q9NigKI 0"/>
            </a:endParaRPr>
          </a:p>
        </p:txBody>
      </p:sp>
      <p:sp>
        <p:nvSpPr>
          <p:cNvPr id="10" name="TextBox 9">
            <a:extLst>
              <a:ext uri="{FF2B5EF4-FFF2-40B4-BE49-F238E27FC236}">
                <a16:creationId xmlns:a16="http://schemas.microsoft.com/office/drawing/2014/main" id="{52478C15-3428-3497-E200-4CAC0EBCC5EA}"/>
              </a:ext>
            </a:extLst>
          </p:cNvPr>
          <p:cNvSpPr txBox="1"/>
          <p:nvPr/>
        </p:nvSpPr>
        <p:spPr>
          <a:xfrm>
            <a:off x="5746376" y="528918"/>
            <a:ext cx="5943601" cy="2677656"/>
          </a:xfrm>
          <a:prstGeom prst="rect">
            <a:avLst/>
          </a:prstGeom>
          <a:noFill/>
        </p:spPr>
        <p:txBody>
          <a:bodyPr wrap="square" rtlCol="0">
            <a:spAutoFit/>
          </a:bodyPr>
          <a:lstStyle/>
          <a:p>
            <a:pPr algn="just"/>
            <a:r>
              <a:rPr lang="en-US" sz="2400" dirty="0"/>
              <a:t>Sahaja Krishi Booklets are available in many languages – freely available for printing and distribution in various villages. The template of the booklet is available with us on </a:t>
            </a:r>
            <a:r>
              <a:rPr lang="en-US" sz="2400" dirty="0">
                <a:solidFill>
                  <a:schemeClr val="accent1">
                    <a:lumMod val="75000"/>
                  </a:schemeClr>
                </a:solidFill>
              </a:rPr>
              <a:t>canva.com </a:t>
            </a:r>
            <a:r>
              <a:rPr lang="en-US" sz="2400" dirty="0"/>
              <a:t>– anyone interested in translating the booklet can request us, we can share the template with them.</a:t>
            </a:r>
            <a:endParaRPr lang="en-IN" sz="2400" dirty="0"/>
          </a:p>
        </p:txBody>
      </p:sp>
      <p:pic>
        <p:nvPicPr>
          <p:cNvPr id="3" name="Picture 2">
            <a:extLst>
              <a:ext uri="{FF2B5EF4-FFF2-40B4-BE49-F238E27FC236}">
                <a16:creationId xmlns:a16="http://schemas.microsoft.com/office/drawing/2014/main" id="{67AFFF28-14B7-220B-8134-4D975AED6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74" y="0"/>
            <a:ext cx="4851400" cy="6858000"/>
          </a:xfrm>
          <a:prstGeom prst="rect">
            <a:avLst/>
          </a:prstGeom>
        </p:spPr>
      </p:pic>
    </p:spTree>
    <p:extLst>
      <p:ext uri="{BB962C8B-B14F-4D97-AF65-F5344CB8AC3E}">
        <p14:creationId xmlns:p14="http://schemas.microsoft.com/office/powerpoint/2010/main" val="1594763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337EDE-FAC9-A535-D1F9-7732789E5C30}"/>
              </a:ext>
            </a:extLst>
          </p:cNvPr>
          <p:cNvSpPr txBox="1"/>
          <p:nvPr/>
        </p:nvSpPr>
        <p:spPr>
          <a:xfrm>
            <a:off x="747075" y="1220674"/>
            <a:ext cx="6094428" cy="3693319"/>
          </a:xfrm>
          <a:prstGeom prst="rect">
            <a:avLst/>
          </a:prstGeom>
          <a:noFill/>
        </p:spPr>
        <p:txBody>
          <a:bodyPr wrap="square">
            <a:spAutoFit/>
          </a:bodyPr>
          <a:lstStyle/>
          <a:p>
            <a:pPr>
              <a:buNone/>
            </a:pPr>
            <a:r>
              <a:rPr lang="en-US" sz="3600" b="1" dirty="0">
                <a:solidFill>
                  <a:srgbClr val="267C49"/>
                </a:solidFill>
                <a:effectLst>
                  <a:outerShdw blurRad="38100" dist="38100" dir="2700000" algn="tl">
                    <a:srgbClr val="000000">
                      <a:alpha val="43137"/>
                    </a:srgbClr>
                  </a:outerShdw>
                </a:effectLst>
              </a:rPr>
              <a:t>Agriculture &amp; Farming</a:t>
            </a:r>
          </a:p>
          <a:p>
            <a:pPr>
              <a:buNone/>
            </a:pPr>
            <a:endParaRPr lang="en-US" b="1" dirty="0">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Enhanced seed germination after soaking in vibrated water.</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Increased crop yield and healthier growth.</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Prevention of fungal infections in plants.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Reduced need for chemical fertilizers.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Better resistance to pests and diseases.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Greener, more vibrant leaves.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Revival of dying plants when watered with vibrated water.</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Faster flowering and fruiting cycles.</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Prevention of crop failure during drought.</a:t>
            </a:r>
          </a:p>
          <a:p>
            <a:pPr marL="285750" indent="-285750">
              <a:buFont typeface="Arial" panose="020B0604020202020204" pitchFamily="34" charset="0"/>
              <a:buChar char="•"/>
            </a:pPr>
            <a:r>
              <a:rPr lang="en-US" dirty="0">
                <a:effectLst>
                  <a:outerShdw blurRad="38100" dist="38100" dir="2700000" algn="tl">
                    <a:srgbClr val="000000">
                      <a:alpha val="43137"/>
                    </a:srgbClr>
                  </a:outerShdw>
                </a:effectLst>
              </a:rPr>
              <a:t>Ability to detoxify soil from chemical residues.</a:t>
            </a:r>
          </a:p>
        </p:txBody>
      </p:sp>
      <p:pic>
        <p:nvPicPr>
          <p:cNvPr id="1026" name="Picture 2" descr="Generated image">
            <a:extLst>
              <a:ext uri="{FF2B5EF4-FFF2-40B4-BE49-F238E27FC236}">
                <a16:creationId xmlns:a16="http://schemas.microsoft.com/office/drawing/2014/main" id="{A3B4E9A6-4966-74B2-5B32-6031A7A50C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2" b="5292"/>
          <a:stretch>
            <a:fillRect/>
          </a:stretch>
        </p:blipFill>
        <p:spPr bwMode="auto">
          <a:xfrm>
            <a:off x="7004115" y="287154"/>
            <a:ext cx="4771534" cy="620791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140140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C:\Users\pareek desktop\Desktop\SAHAJ KRISHI-2.jpg"/>
          <p:cNvPicPr>
            <a:picLocks noGrp="1" noChangeAspect="1" noChangeArrowheads="1"/>
          </p:cNvPicPr>
          <p:nvPr>
            <p:ph idx="1"/>
          </p:nvPr>
        </p:nvPicPr>
        <p:blipFill>
          <a:blip r:embed="rId2" cstate="print"/>
          <a:srcRect/>
          <a:stretch>
            <a:fillRect/>
          </a:stretch>
        </p:blipFill>
        <p:spPr>
          <a:xfrm>
            <a:off x="286208" y="337553"/>
            <a:ext cx="6071860" cy="4098505"/>
          </a:xfrm>
          <a:noFill/>
        </p:spPr>
      </p:pic>
      <p:sp>
        <p:nvSpPr>
          <p:cNvPr id="2" name="Rectangle 1">
            <a:extLst>
              <a:ext uri="{FF2B5EF4-FFF2-40B4-BE49-F238E27FC236}">
                <a16:creationId xmlns:a16="http://schemas.microsoft.com/office/drawing/2014/main" id="{8E663778-9036-426F-FCB8-D88D41A01ADD}"/>
              </a:ext>
            </a:extLst>
          </p:cNvPr>
          <p:cNvSpPr/>
          <p:nvPr/>
        </p:nvSpPr>
        <p:spPr>
          <a:xfrm>
            <a:off x="645459" y="3901027"/>
            <a:ext cx="5280211" cy="54684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id="{36A5B35C-62EC-2166-324F-79A6D0E64B4D}"/>
              </a:ext>
            </a:extLst>
          </p:cNvPr>
          <p:cNvSpPr txBox="1"/>
          <p:nvPr/>
        </p:nvSpPr>
        <p:spPr>
          <a:xfrm>
            <a:off x="1240396" y="3851284"/>
            <a:ext cx="4204448" cy="646331"/>
          </a:xfrm>
          <a:prstGeom prst="rect">
            <a:avLst/>
          </a:prstGeom>
          <a:noFill/>
        </p:spPr>
        <p:txBody>
          <a:bodyPr wrap="square" rtlCol="0">
            <a:spAutoFit/>
          </a:bodyPr>
          <a:lstStyle/>
          <a:p>
            <a:r>
              <a:rPr lang="en-US" sz="3600" dirty="0"/>
              <a:t>www.sahajkrishi.org</a:t>
            </a:r>
            <a:endParaRPr lang="en-IN" sz="3600" dirty="0"/>
          </a:p>
        </p:txBody>
      </p:sp>
      <p:sp>
        <p:nvSpPr>
          <p:cNvPr id="5" name="Rectangle 4">
            <a:extLst>
              <a:ext uri="{FF2B5EF4-FFF2-40B4-BE49-F238E27FC236}">
                <a16:creationId xmlns:a16="http://schemas.microsoft.com/office/drawing/2014/main" id="{67EA8DCB-0FB1-E4D5-423A-F9A72214B8E6}"/>
              </a:ext>
            </a:extLst>
          </p:cNvPr>
          <p:cNvSpPr/>
          <p:nvPr/>
        </p:nvSpPr>
        <p:spPr>
          <a:xfrm>
            <a:off x="6355976" y="178182"/>
            <a:ext cx="5674659" cy="2800767"/>
          </a:xfrm>
          <a:prstGeom prst="rect">
            <a:avLst/>
          </a:prstGeom>
        </p:spPr>
        <p:txBody>
          <a:bodyPr wrap="square">
            <a:spAutoFit/>
          </a:bodyPr>
          <a:lstStyle/>
          <a:p>
            <a:pPr algn="ctr"/>
            <a:r>
              <a:rPr lang="en-US" sz="4400" dirty="0"/>
              <a:t>THANK YOU </a:t>
            </a:r>
          </a:p>
          <a:p>
            <a:pPr algn="ctr"/>
            <a:r>
              <a:rPr lang="en-US" sz="4400" dirty="0"/>
              <a:t>For Watching</a:t>
            </a:r>
          </a:p>
          <a:p>
            <a:pPr algn="ctr"/>
            <a:r>
              <a:rPr lang="en-US" sz="4400" dirty="0"/>
              <a:t>Presentation on Vibrated Water</a:t>
            </a:r>
          </a:p>
        </p:txBody>
      </p:sp>
      <p:sp>
        <p:nvSpPr>
          <p:cNvPr id="6" name="TextBox 5">
            <a:extLst>
              <a:ext uri="{FF2B5EF4-FFF2-40B4-BE49-F238E27FC236}">
                <a16:creationId xmlns:a16="http://schemas.microsoft.com/office/drawing/2014/main" id="{67496CE9-CB00-6D11-192A-AA6A0F7B3105}"/>
              </a:ext>
            </a:extLst>
          </p:cNvPr>
          <p:cNvSpPr txBox="1"/>
          <p:nvPr/>
        </p:nvSpPr>
        <p:spPr>
          <a:xfrm>
            <a:off x="7167447" y="3204953"/>
            <a:ext cx="3823074" cy="646331"/>
          </a:xfrm>
          <a:prstGeom prst="rect">
            <a:avLst/>
          </a:prstGeom>
          <a:noFill/>
        </p:spPr>
        <p:txBody>
          <a:bodyPr wrap="square" rtlCol="0">
            <a:spAutoFit/>
          </a:bodyPr>
          <a:lstStyle/>
          <a:p>
            <a:pPr algn="ctr"/>
            <a:r>
              <a:rPr lang="en-US" sz="3600" dirty="0">
                <a:latin typeface="Arial"/>
              </a:rPr>
              <a:t>PRESENTED BY</a:t>
            </a:r>
            <a:endParaRPr lang="en-US" sz="3600" dirty="0">
              <a:solidFill>
                <a:srgbClr val="FF0000"/>
              </a:solidFill>
              <a:latin typeface="Arial Black" pitchFamily="34" charset="0"/>
            </a:endParaRPr>
          </a:p>
        </p:txBody>
      </p:sp>
      <p:sp>
        <p:nvSpPr>
          <p:cNvPr id="7" name="TextBox 6">
            <a:extLst>
              <a:ext uri="{FF2B5EF4-FFF2-40B4-BE49-F238E27FC236}">
                <a16:creationId xmlns:a16="http://schemas.microsoft.com/office/drawing/2014/main" id="{348FB1F0-06FB-DCAC-CF7F-6E73EA03B41A}"/>
              </a:ext>
            </a:extLst>
          </p:cNvPr>
          <p:cNvSpPr txBox="1"/>
          <p:nvPr/>
        </p:nvSpPr>
        <p:spPr>
          <a:xfrm rot="10800000" flipV="1">
            <a:off x="7844340" y="3912839"/>
            <a:ext cx="3293932" cy="523220"/>
          </a:xfrm>
          <a:prstGeom prst="rect">
            <a:avLst/>
          </a:prstGeom>
          <a:noFill/>
        </p:spPr>
        <p:txBody>
          <a:bodyPr wrap="square" rtlCol="0">
            <a:spAutoFit/>
          </a:bodyPr>
          <a:lstStyle/>
          <a:p>
            <a:r>
              <a:rPr lang="en-US" sz="2800" dirty="0" err="1">
                <a:solidFill>
                  <a:srgbClr val="FF0000"/>
                </a:solidFill>
                <a:latin typeface="Arial Black" pitchFamily="34" charset="0"/>
              </a:rPr>
              <a:t>G.D.Pareek</a:t>
            </a:r>
            <a:r>
              <a:rPr lang="en-US" sz="2800" dirty="0">
                <a:latin typeface="Arial"/>
              </a:rPr>
              <a:t> </a:t>
            </a:r>
          </a:p>
        </p:txBody>
      </p:sp>
      <p:sp>
        <p:nvSpPr>
          <p:cNvPr id="8" name="TextBox 7">
            <a:extLst>
              <a:ext uri="{FF2B5EF4-FFF2-40B4-BE49-F238E27FC236}">
                <a16:creationId xmlns:a16="http://schemas.microsoft.com/office/drawing/2014/main" id="{8758ABCD-74C0-AFFE-5517-5C07528F0000}"/>
              </a:ext>
            </a:extLst>
          </p:cNvPr>
          <p:cNvSpPr txBox="1"/>
          <p:nvPr/>
        </p:nvSpPr>
        <p:spPr>
          <a:xfrm>
            <a:off x="0" y="4930793"/>
            <a:ext cx="6355976" cy="1461939"/>
          </a:xfrm>
          <a:prstGeom prst="rect">
            <a:avLst/>
          </a:prstGeom>
          <a:noFill/>
        </p:spPr>
        <p:txBody>
          <a:bodyPr wrap="square" rtlCol="0">
            <a:spAutoFit/>
          </a:bodyPr>
          <a:lstStyle/>
          <a:p>
            <a:pPr algn="ctr"/>
            <a:r>
              <a:rPr lang="en-US" sz="3200" b="1" dirty="0">
                <a:solidFill>
                  <a:schemeClr val="accent1">
                    <a:lumMod val="75000"/>
                  </a:schemeClr>
                </a:solidFill>
              </a:rPr>
              <a:t>Mob No. 09828451514,</a:t>
            </a:r>
          </a:p>
          <a:p>
            <a:pPr algn="ctr"/>
            <a:r>
              <a:rPr lang="en-US" sz="3200" b="1" dirty="0">
                <a:solidFill>
                  <a:schemeClr val="accent6">
                    <a:lumMod val="75000"/>
                  </a:schemeClr>
                </a:solidFill>
              </a:rPr>
              <a:t>E-mail: gdpareek@y</a:t>
            </a:r>
            <a:r>
              <a:rPr lang="en-US" sz="2500" b="1" dirty="0">
                <a:solidFill>
                  <a:schemeClr val="accent6">
                    <a:lumMod val="75000"/>
                  </a:schemeClr>
                </a:solidFill>
              </a:rPr>
              <a:t>ahoo.com/ gdpareek.gdp@gmail.org</a:t>
            </a:r>
          </a:p>
        </p:txBody>
      </p:sp>
      <p:sp>
        <p:nvSpPr>
          <p:cNvPr id="9" name="TextBox 8">
            <a:extLst>
              <a:ext uri="{FF2B5EF4-FFF2-40B4-BE49-F238E27FC236}">
                <a16:creationId xmlns:a16="http://schemas.microsoft.com/office/drawing/2014/main" id="{E3B60C10-C78B-745F-6D7C-C1F7F8627217}"/>
              </a:ext>
            </a:extLst>
          </p:cNvPr>
          <p:cNvSpPr txBox="1"/>
          <p:nvPr/>
        </p:nvSpPr>
        <p:spPr>
          <a:xfrm>
            <a:off x="5942351" y="4678424"/>
            <a:ext cx="6501907" cy="1323439"/>
          </a:xfrm>
          <a:prstGeom prst="rect">
            <a:avLst/>
          </a:prstGeom>
          <a:noFill/>
        </p:spPr>
        <p:txBody>
          <a:bodyPr wrap="square" rtlCol="0">
            <a:spAutoFit/>
          </a:bodyPr>
          <a:lstStyle/>
          <a:p>
            <a:pPr algn="ctr"/>
            <a:r>
              <a:rPr lang="en-US" sz="2000" dirty="0" err="1"/>
              <a:t>Retd</a:t>
            </a:r>
            <a:r>
              <a:rPr lang="en-US" sz="2000" dirty="0"/>
              <a:t>. Joint Director, Agriculture [AGRONOMY]</a:t>
            </a:r>
          </a:p>
          <a:p>
            <a:pPr algn="ctr"/>
            <a:r>
              <a:rPr lang="en-US" sz="2000" dirty="0"/>
              <a:t>Ex-National Sahaja Agriculture Coordinator</a:t>
            </a:r>
          </a:p>
          <a:p>
            <a:pPr algn="ctr"/>
            <a:r>
              <a:rPr lang="en-US" sz="2000" dirty="0"/>
              <a:t>National Sahaja Agriculture Project Consultant, </a:t>
            </a:r>
          </a:p>
          <a:p>
            <a:pPr algn="ctr"/>
            <a:r>
              <a:rPr lang="en-US" sz="2000" dirty="0"/>
              <a:t>WAPCOS Limited GOVT. OF INDIA</a:t>
            </a:r>
          </a:p>
        </p:txBody>
      </p:sp>
      <p:sp>
        <p:nvSpPr>
          <p:cNvPr id="4" name="TextBox 3">
            <a:extLst>
              <a:ext uri="{FF2B5EF4-FFF2-40B4-BE49-F238E27FC236}">
                <a16:creationId xmlns:a16="http://schemas.microsoft.com/office/drawing/2014/main" id="{9898BB21-94B7-A200-3476-CC10C96918EC}"/>
              </a:ext>
            </a:extLst>
          </p:cNvPr>
          <p:cNvSpPr txBox="1"/>
          <p:nvPr/>
        </p:nvSpPr>
        <p:spPr>
          <a:xfrm>
            <a:off x="7547422" y="5951840"/>
            <a:ext cx="4750905" cy="584775"/>
          </a:xfrm>
          <a:prstGeom prst="rect">
            <a:avLst/>
          </a:prstGeom>
          <a:noFill/>
        </p:spPr>
        <p:txBody>
          <a:bodyPr wrap="square" rtlCol="0">
            <a:spAutoFit/>
          </a:bodyPr>
          <a:lstStyle/>
          <a:p>
            <a:r>
              <a:rPr lang="en-US" sz="3200" b="1" dirty="0">
                <a:solidFill>
                  <a:schemeClr val="accent1"/>
                </a:solidFill>
              </a:rPr>
              <a:t>www.sahajkrishi.in</a:t>
            </a:r>
            <a:endParaRPr lang="en-IN" sz="3200" b="1" dirty="0">
              <a:solidFill>
                <a:schemeClr val="accent1"/>
              </a:solidFill>
            </a:endParaRPr>
          </a:p>
        </p:txBody>
      </p:sp>
      <p:sp>
        <p:nvSpPr>
          <p:cNvPr id="10" name="Rectangle 9">
            <a:extLst>
              <a:ext uri="{FF2B5EF4-FFF2-40B4-BE49-F238E27FC236}">
                <a16:creationId xmlns:a16="http://schemas.microsoft.com/office/drawing/2014/main" id="{5640A4BB-09DA-D05D-1A0F-93EBEF3C8899}"/>
              </a:ext>
            </a:extLst>
          </p:cNvPr>
          <p:cNvSpPr/>
          <p:nvPr/>
        </p:nvSpPr>
        <p:spPr>
          <a:xfrm>
            <a:off x="645458" y="3912839"/>
            <a:ext cx="5280211" cy="52321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F87FC706-F614-CED2-7C7E-59CD89C3D85A}"/>
              </a:ext>
            </a:extLst>
          </p:cNvPr>
          <p:cNvSpPr txBox="1"/>
          <p:nvPr/>
        </p:nvSpPr>
        <p:spPr>
          <a:xfrm>
            <a:off x="1538080" y="3866421"/>
            <a:ext cx="6147352" cy="584775"/>
          </a:xfrm>
          <a:prstGeom prst="rect">
            <a:avLst/>
          </a:prstGeom>
          <a:noFill/>
        </p:spPr>
        <p:txBody>
          <a:bodyPr wrap="square">
            <a:spAutoFit/>
          </a:bodyPr>
          <a:lstStyle/>
          <a:p>
            <a:r>
              <a:rPr lang="en-US" sz="3200" b="1" dirty="0">
                <a:solidFill>
                  <a:schemeClr val="accent1">
                    <a:lumMod val="50000"/>
                  </a:schemeClr>
                </a:solidFill>
              </a:rPr>
              <a:t>www.sahajkrishi.in</a:t>
            </a:r>
            <a:endParaRPr lang="en-IN" sz="3200" b="1" dirty="0">
              <a:solidFill>
                <a:schemeClr val="accent1">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9236" y="2286000"/>
            <a:ext cx="8593528" cy="5410200"/>
          </a:xfrm>
        </p:spPr>
        <p:txBody>
          <a:bodyPr>
            <a:normAutofit/>
          </a:bodyPr>
          <a:lstStyle/>
          <a:p>
            <a:pPr marL="0" indent="0">
              <a:buNone/>
            </a:pPr>
            <a:r>
              <a:rPr lang="en-US" sz="3200" dirty="0"/>
              <a:t>Vibrations are a living things as Shri Mataji Nirmala Devi explains, </a:t>
            </a:r>
            <a:r>
              <a:rPr lang="en-US" sz="3200" b="1" dirty="0"/>
              <a:t>“</a:t>
            </a:r>
            <a:r>
              <a:rPr lang="en-US" sz="3200" b="1" dirty="0">
                <a:solidFill>
                  <a:srgbClr val="FF0000"/>
                </a:solidFill>
              </a:rPr>
              <a:t>they think and act</a:t>
            </a:r>
            <a:r>
              <a:rPr lang="en-US" sz="3200" b="1" dirty="0"/>
              <a:t>”. </a:t>
            </a:r>
            <a:r>
              <a:rPr lang="en-US" sz="3200" dirty="0"/>
              <a:t>The action of vibrations can be compared to the action of a magnetic field on iron. Just as iron atoms react to a magnetic field, in the same way Earth, Water, Flora and Fauna- including Human beings – react to the vibrations that flow from </a:t>
            </a:r>
            <a:r>
              <a:rPr lang="en-US" sz="3200" dirty="0" err="1"/>
              <a:t>Shri</a:t>
            </a:r>
            <a:r>
              <a:rPr lang="en-US" sz="3200" dirty="0"/>
              <a:t> </a:t>
            </a:r>
            <a:r>
              <a:rPr lang="en-US" sz="3200" dirty="0" err="1"/>
              <a:t>Mataji</a:t>
            </a:r>
            <a:r>
              <a:rPr lang="en-US" sz="3200" dirty="0"/>
              <a:t> </a:t>
            </a:r>
            <a:r>
              <a:rPr lang="en-US" sz="3200" dirty="0" err="1"/>
              <a:t>Nirmala</a:t>
            </a:r>
            <a:r>
              <a:rPr lang="en-US" sz="3200" dirty="0"/>
              <a:t> Devi. </a:t>
            </a:r>
            <a:endParaRPr lang="en-IN" sz="3200" dirty="0"/>
          </a:p>
        </p:txBody>
      </p:sp>
      <p:sp>
        <p:nvSpPr>
          <p:cNvPr id="5" name="TextBox 4"/>
          <p:cNvSpPr txBox="1"/>
          <p:nvPr/>
        </p:nvSpPr>
        <p:spPr>
          <a:xfrm>
            <a:off x="1541072" y="1057870"/>
            <a:ext cx="7831528" cy="923330"/>
          </a:xfrm>
          <a:prstGeom prst="rect">
            <a:avLst/>
          </a:prstGeom>
          <a:noFill/>
        </p:spPr>
        <p:txBody>
          <a:bodyPr wrap="square" rtlCol="0">
            <a:spAutoFit/>
          </a:bodyPr>
          <a:lstStyle/>
          <a:p>
            <a:r>
              <a:rPr lang="en-US" sz="4000" dirty="0"/>
              <a:t> What Are </a:t>
            </a:r>
            <a:r>
              <a:rPr lang="en-US" sz="5400" dirty="0"/>
              <a:t>VIBRATIONS ?</a:t>
            </a:r>
          </a:p>
        </p:txBody>
      </p:sp>
      <p:sp>
        <p:nvSpPr>
          <p:cNvPr id="4" name="TextBox 3">
            <a:extLst>
              <a:ext uri="{FF2B5EF4-FFF2-40B4-BE49-F238E27FC236}">
                <a16:creationId xmlns:a16="http://schemas.microsoft.com/office/drawing/2014/main" id="{7CADC702-89FC-C965-8DC7-D0845D8B55CE}"/>
              </a:ext>
            </a:extLst>
          </p:cNvPr>
          <p:cNvSpPr txBox="1"/>
          <p:nvPr/>
        </p:nvSpPr>
        <p:spPr>
          <a:xfrm>
            <a:off x="8488017" y="212898"/>
            <a:ext cx="3260035" cy="523220"/>
          </a:xfrm>
          <a:prstGeom prst="rect">
            <a:avLst/>
          </a:prstGeom>
          <a:noFill/>
        </p:spPr>
        <p:txBody>
          <a:bodyPr wrap="square">
            <a:spAutoFit/>
          </a:bodyPr>
          <a:lstStyle/>
          <a:p>
            <a:r>
              <a:rPr lang="en-US" sz="2800" b="1" dirty="0">
                <a:solidFill>
                  <a:schemeClr val="accent1">
                    <a:lumMod val="50000"/>
                  </a:schemeClr>
                </a:solidFill>
              </a:rPr>
              <a:t>www.sahajkrishi.in</a:t>
            </a:r>
            <a:endParaRPr lang="en-IN" sz="2800" b="1" dirty="0">
              <a:solidFill>
                <a:schemeClr val="accent1">
                  <a:lumMod val="5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F6DA0-EAF5-4F0B-AC4A-DB64F370B94F}"/>
              </a:ext>
            </a:extLst>
          </p:cNvPr>
          <p:cNvSpPr txBox="1"/>
          <p:nvPr/>
        </p:nvSpPr>
        <p:spPr>
          <a:xfrm>
            <a:off x="424070" y="198783"/>
            <a:ext cx="11092069" cy="584775"/>
          </a:xfrm>
          <a:prstGeom prst="rect">
            <a:avLst/>
          </a:prstGeom>
          <a:noFill/>
        </p:spPr>
        <p:txBody>
          <a:bodyPr wrap="square" rtlCol="0">
            <a:spAutoFit/>
          </a:bodyPr>
          <a:lstStyle/>
          <a:p>
            <a:pPr algn="ctr"/>
            <a:r>
              <a:rPr lang="en-IN" sz="3200" b="1" dirty="0">
                <a:solidFill>
                  <a:schemeClr val="accent6">
                    <a:lumMod val="50000"/>
                  </a:schemeClr>
                </a:solidFill>
              </a:rPr>
              <a:t>Simple Steps to follow Sahaj Agriculture</a:t>
            </a:r>
          </a:p>
        </p:txBody>
      </p:sp>
      <p:pic>
        <p:nvPicPr>
          <p:cNvPr id="1026" name="Picture 2" descr="7CHAKRA QUALITIES Pages 1 - 8 - Flip PDF Download | FlipHTML5">
            <a:extLst>
              <a:ext uri="{FF2B5EF4-FFF2-40B4-BE49-F238E27FC236}">
                <a16:creationId xmlns:a16="http://schemas.microsoft.com/office/drawing/2014/main" id="{9297DD7F-8382-497B-8D33-546B82429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573" y="888555"/>
            <a:ext cx="2198479" cy="2845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182811-0BB3-47BE-9E88-2C61C08C1E65}"/>
              </a:ext>
            </a:extLst>
          </p:cNvPr>
          <p:cNvSpPr txBox="1"/>
          <p:nvPr/>
        </p:nvSpPr>
        <p:spPr>
          <a:xfrm>
            <a:off x="260064" y="938328"/>
            <a:ext cx="2344395" cy="2585323"/>
          </a:xfrm>
          <a:prstGeom prst="rect">
            <a:avLst/>
          </a:prstGeom>
          <a:noFill/>
        </p:spPr>
        <p:txBody>
          <a:bodyPr wrap="square" rtlCol="0">
            <a:spAutoFit/>
          </a:bodyPr>
          <a:lstStyle/>
          <a:p>
            <a:r>
              <a:rPr lang="en-IN" b="1" dirty="0">
                <a:solidFill>
                  <a:srgbClr val="FF0000"/>
                </a:solidFill>
              </a:rPr>
              <a:t>STEP I</a:t>
            </a:r>
          </a:p>
          <a:p>
            <a:r>
              <a:rPr lang="en-IN" dirty="0"/>
              <a:t>Learn Sahaja Yoga Meditation, Knowledge of Subtle System, Chakra clearing techniques, Balancing, Manoeuvring Kundalini Shakti</a:t>
            </a:r>
          </a:p>
        </p:txBody>
      </p:sp>
      <p:sp>
        <p:nvSpPr>
          <p:cNvPr id="4" name="AutoShape 4">
            <a:extLst>
              <a:ext uri="{FF2B5EF4-FFF2-40B4-BE49-F238E27FC236}">
                <a16:creationId xmlns:a16="http://schemas.microsoft.com/office/drawing/2014/main" id="{8D5C5CE6-F7DF-4E37-83C5-EE340D5833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8">
            <a:extLst>
              <a:ext uri="{FF2B5EF4-FFF2-40B4-BE49-F238E27FC236}">
                <a16:creationId xmlns:a16="http://schemas.microsoft.com/office/drawing/2014/main" id="{CB0AB1EA-F9A7-49E1-B1BE-1337918FCCE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8" name="Picture 7">
            <a:extLst>
              <a:ext uri="{FF2B5EF4-FFF2-40B4-BE49-F238E27FC236}">
                <a16:creationId xmlns:a16="http://schemas.microsoft.com/office/drawing/2014/main" id="{586058DA-4631-4D8D-B99C-8A4D5C9D2DC3}"/>
              </a:ext>
            </a:extLst>
          </p:cNvPr>
          <p:cNvPicPr>
            <a:picLocks noChangeAspect="1"/>
          </p:cNvPicPr>
          <p:nvPr/>
        </p:nvPicPr>
        <p:blipFill>
          <a:blip r:embed="rId3"/>
          <a:stretch>
            <a:fillRect/>
          </a:stretch>
        </p:blipFill>
        <p:spPr>
          <a:xfrm>
            <a:off x="7157555" y="982020"/>
            <a:ext cx="2504661" cy="2805808"/>
          </a:xfrm>
          <a:prstGeom prst="rect">
            <a:avLst/>
          </a:prstGeom>
        </p:spPr>
      </p:pic>
      <p:sp>
        <p:nvSpPr>
          <p:cNvPr id="10" name="TextBox 9">
            <a:extLst>
              <a:ext uri="{FF2B5EF4-FFF2-40B4-BE49-F238E27FC236}">
                <a16:creationId xmlns:a16="http://schemas.microsoft.com/office/drawing/2014/main" id="{1FADCA37-9BAA-4EDD-B186-BEA73A3C093A}"/>
              </a:ext>
            </a:extLst>
          </p:cNvPr>
          <p:cNvSpPr txBox="1"/>
          <p:nvPr/>
        </p:nvSpPr>
        <p:spPr>
          <a:xfrm>
            <a:off x="5078346" y="997576"/>
            <a:ext cx="2079209" cy="2585323"/>
          </a:xfrm>
          <a:prstGeom prst="rect">
            <a:avLst/>
          </a:prstGeom>
          <a:noFill/>
        </p:spPr>
        <p:txBody>
          <a:bodyPr wrap="square" rtlCol="0">
            <a:spAutoFit/>
          </a:bodyPr>
          <a:lstStyle/>
          <a:p>
            <a:r>
              <a:rPr lang="en-IN" b="1" dirty="0">
                <a:solidFill>
                  <a:srgbClr val="FF0000"/>
                </a:solidFill>
              </a:rPr>
              <a:t>STEP II</a:t>
            </a:r>
          </a:p>
          <a:p>
            <a:r>
              <a:rPr lang="en-IN" dirty="0"/>
              <a:t>Vibrating seeds, water, coconuts by keeping in front of Shri Mataji’s picture overnight. Drawing auspicious Swastik sign on coconut</a:t>
            </a:r>
          </a:p>
          <a:p>
            <a:endParaRPr lang="en-IN" dirty="0"/>
          </a:p>
        </p:txBody>
      </p:sp>
      <p:pic>
        <p:nvPicPr>
          <p:cNvPr id="11" name="Picture 10">
            <a:extLst>
              <a:ext uri="{FF2B5EF4-FFF2-40B4-BE49-F238E27FC236}">
                <a16:creationId xmlns:a16="http://schemas.microsoft.com/office/drawing/2014/main" id="{881F81ED-E790-4566-B9A9-99DCC2D44AE1}"/>
              </a:ext>
            </a:extLst>
          </p:cNvPr>
          <p:cNvPicPr>
            <a:picLocks noChangeAspect="1"/>
          </p:cNvPicPr>
          <p:nvPr/>
        </p:nvPicPr>
        <p:blipFill>
          <a:blip r:embed="rId4"/>
          <a:stretch>
            <a:fillRect/>
          </a:stretch>
        </p:blipFill>
        <p:spPr>
          <a:xfrm>
            <a:off x="9749330" y="977425"/>
            <a:ext cx="2254016" cy="2805808"/>
          </a:xfrm>
          <a:prstGeom prst="rect">
            <a:avLst/>
          </a:prstGeom>
        </p:spPr>
      </p:pic>
      <p:pic>
        <p:nvPicPr>
          <p:cNvPr id="13" name="Picture 12">
            <a:extLst>
              <a:ext uri="{FF2B5EF4-FFF2-40B4-BE49-F238E27FC236}">
                <a16:creationId xmlns:a16="http://schemas.microsoft.com/office/drawing/2014/main" id="{A1998E16-8241-40AE-AC87-3AC786D28D09}"/>
              </a:ext>
            </a:extLst>
          </p:cNvPr>
          <p:cNvPicPr>
            <a:picLocks noChangeAspect="1"/>
          </p:cNvPicPr>
          <p:nvPr/>
        </p:nvPicPr>
        <p:blipFill>
          <a:blip r:embed="rId5"/>
          <a:stretch>
            <a:fillRect/>
          </a:stretch>
        </p:blipFill>
        <p:spPr>
          <a:xfrm>
            <a:off x="2417583" y="4166206"/>
            <a:ext cx="2198478" cy="2710193"/>
          </a:xfrm>
          <a:prstGeom prst="rect">
            <a:avLst/>
          </a:prstGeom>
        </p:spPr>
      </p:pic>
      <p:pic>
        <p:nvPicPr>
          <p:cNvPr id="15" name="Picture 14">
            <a:extLst>
              <a:ext uri="{FF2B5EF4-FFF2-40B4-BE49-F238E27FC236}">
                <a16:creationId xmlns:a16="http://schemas.microsoft.com/office/drawing/2014/main" id="{EA5D539A-4B25-454B-BCE0-A7AD735131D5}"/>
              </a:ext>
            </a:extLst>
          </p:cNvPr>
          <p:cNvPicPr>
            <a:picLocks noChangeAspect="1"/>
          </p:cNvPicPr>
          <p:nvPr/>
        </p:nvPicPr>
        <p:blipFill>
          <a:blip r:embed="rId6"/>
          <a:stretch>
            <a:fillRect/>
          </a:stretch>
        </p:blipFill>
        <p:spPr>
          <a:xfrm>
            <a:off x="8192146" y="4140967"/>
            <a:ext cx="4281720" cy="2662209"/>
          </a:xfrm>
          <a:prstGeom prst="rect">
            <a:avLst/>
          </a:prstGeom>
        </p:spPr>
      </p:pic>
      <p:pic>
        <p:nvPicPr>
          <p:cNvPr id="17" name="Picture 16">
            <a:extLst>
              <a:ext uri="{FF2B5EF4-FFF2-40B4-BE49-F238E27FC236}">
                <a16:creationId xmlns:a16="http://schemas.microsoft.com/office/drawing/2014/main" id="{32B23D96-F41D-419C-95E9-47FDE0F6D11B}"/>
              </a:ext>
            </a:extLst>
          </p:cNvPr>
          <p:cNvPicPr>
            <a:picLocks noChangeAspect="1"/>
          </p:cNvPicPr>
          <p:nvPr/>
        </p:nvPicPr>
        <p:blipFill>
          <a:blip r:embed="rId7"/>
          <a:stretch>
            <a:fillRect/>
          </a:stretch>
        </p:blipFill>
        <p:spPr>
          <a:xfrm>
            <a:off x="6668164" y="4136944"/>
            <a:ext cx="1995477" cy="2643849"/>
          </a:xfrm>
          <a:prstGeom prst="rect">
            <a:avLst/>
          </a:prstGeom>
        </p:spPr>
      </p:pic>
      <p:pic>
        <p:nvPicPr>
          <p:cNvPr id="19" name="Picture 18">
            <a:extLst>
              <a:ext uri="{FF2B5EF4-FFF2-40B4-BE49-F238E27FC236}">
                <a16:creationId xmlns:a16="http://schemas.microsoft.com/office/drawing/2014/main" id="{7596BC74-E527-4770-B297-2BA6D650D24D}"/>
              </a:ext>
            </a:extLst>
          </p:cNvPr>
          <p:cNvPicPr>
            <a:picLocks noChangeAspect="1"/>
          </p:cNvPicPr>
          <p:nvPr/>
        </p:nvPicPr>
        <p:blipFill>
          <a:blip r:embed="rId8"/>
          <a:stretch>
            <a:fillRect/>
          </a:stretch>
        </p:blipFill>
        <p:spPr>
          <a:xfrm>
            <a:off x="4661140" y="4163350"/>
            <a:ext cx="2007024" cy="2639826"/>
          </a:xfrm>
          <a:prstGeom prst="rect">
            <a:avLst/>
          </a:prstGeom>
        </p:spPr>
      </p:pic>
      <p:sp>
        <p:nvSpPr>
          <p:cNvPr id="21" name="TextBox 20">
            <a:extLst>
              <a:ext uri="{FF2B5EF4-FFF2-40B4-BE49-F238E27FC236}">
                <a16:creationId xmlns:a16="http://schemas.microsoft.com/office/drawing/2014/main" id="{75996090-7832-48BD-A49E-6526751E199D}"/>
              </a:ext>
            </a:extLst>
          </p:cNvPr>
          <p:cNvSpPr txBox="1"/>
          <p:nvPr/>
        </p:nvSpPr>
        <p:spPr>
          <a:xfrm>
            <a:off x="241874" y="4117682"/>
            <a:ext cx="2175709" cy="2585323"/>
          </a:xfrm>
          <a:prstGeom prst="rect">
            <a:avLst/>
          </a:prstGeom>
          <a:noFill/>
        </p:spPr>
        <p:txBody>
          <a:bodyPr wrap="square" rtlCol="0">
            <a:spAutoFit/>
          </a:bodyPr>
          <a:lstStyle/>
          <a:p>
            <a:r>
              <a:rPr lang="en-IN" b="1" dirty="0">
                <a:solidFill>
                  <a:srgbClr val="FF0000"/>
                </a:solidFill>
              </a:rPr>
              <a:t>STEP III</a:t>
            </a:r>
          </a:p>
          <a:p>
            <a:r>
              <a:rPr lang="en-IN" dirty="0"/>
              <a:t>Bhoomi </a:t>
            </a:r>
            <a:r>
              <a:rPr lang="en-IN" dirty="0" err="1"/>
              <a:t>Pujan</a:t>
            </a:r>
            <a:r>
              <a:rPr lang="en-IN" dirty="0"/>
              <a:t>, </a:t>
            </a:r>
            <a:r>
              <a:rPr lang="en-IN" dirty="0" err="1"/>
              <a:t>Havan</a:t>
            </a:r>
            <a:r>
              <a:rPr lang="en-IN" dirty="0"/>
              <a:t>, Burying of auspicious vibrated coconut in the fields, using vibrated seeds and water to plant and water the crops respectively.</a:t>
            </a:r>
          </a:p>
        </p:txBody>
      </p:sp>
      <p:sp>
        <p:nvSpPr>
          <p:cNvPr id="20" name="Rectangle: Rounded Corners 19">
            <a:extLst>
              <a:ext uri="{FF2B5EF4-FFF2-40B4-BE49-F238E27FC236}">
                <a16:creationId xmlns:a16="http://schemas.microsoft.com/office/drawing/2014/main" id="{0925E727-1021-41DF-8781-588864FAA9D2}"/>
              </a:ext>
            </a:extLst>
          </p:cNvPr>
          <p:cNvSpPr/>
          <p:nvPr/>
        </p:nvSpPr>
        <p:spPr>
          <a:xfrm>
            <a:off x="4646300" y="6218232"/>
            <a:ext cx="8089038" cy="6155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br>
              <a:rPr lang="en-IN" b="1" dirty="0">
                <a:solidFill>
                  <a:srgbClr val="FF0000"/>
                </a:solidFill>
              </a:rPr>
            </a:br>
            <a:r>
              <a:rPr lang="en-IN" b="1" dirty="0">
                <a:solidFill>
                  <a:srgbClr val="FF0000"/>
                </a:solidFill>
              </a:rPr>
              <a:t>STEP IV </a:t>
            </a:r>
            <a:r>
              <a:rPr lang="en-IN" dirty="0">
                <a:solidFill>
                  <a:schemeClr val="tx1"/>
                </a:solidFill>
              </a:rPr>
              <a:t>Nourish the growing crops with divine vibrations occasionally. Keep the surroundings vibrated with divine vibrations. </a:t>
            </a:r>
          </a:p>
          <a:p>
            <a:pPr algn="ctr"/>
            <a:endParaRPr lang="en-IN" dirty="0"/>
          </a:p>
        </p:txBody>
      </p:sp>
      <p:sp>
        <p:nvSpPr>
          <p:cNvPr id="5" name="TextBox 4">
            <a:extLst>
              <a:ext uri="{FF2B5EF4-FFF2-40B4-BE49-F238E27FC236}">
                <a16:creationId xmlns:a16="http://schemas.microsoft.com/office/drawing/2014/main" id="{49A6CE3D-7F10-E687-4177-8E6B81A203DC}"/>
              </a:ext>
            </a:extLst>
          </p:cNvPr>
          <p:cNvSpPr txBox="1"/>
          <p:nvPr/>
        </p:nvSpPr>
        <p:spPr>
          <a:xfrm>
            <a:off x="10004624" y="44013"/>
            <a:ext cx="1998722" cy="369332"/>
          </a:xfrm>
          <a:prstGeom prst="rect">
            <a:avLst/>
          </a:prstGeom>
          <a:noFill/>
        </p:spPr>
        <p:txBody>
          <a:bodyPr wrap="square">
            <a:spAutoFit/>
          </a:bodyPr>
          <a:lstStyle/>
          <a:p>
            <a:r>
              <a:rPr lang="en-US" b="1" dirty="0">
                <a:solidFill>
                  <a:schemeClr val="accent1">
                    <a:lumMod val="50000"/>
                  </a:schemeClr>
                </a:solidFill>
              </a:rPr>
              <a:t>www.sahajkrishi.in</a:t>
            </a:r>
            <a:endParaRPr lang="en-IN" b="1" dirty="0">
              <a:solidFill>
                <a:schemeClr val="accent1">
                  <a:lumMod val="50000"/>
                </a:schemeClr>
              </a:solidFill>
            </a:endParaRPr>
          </a:p>
        </p:txBody>
      </p:sp>
    </p:spTree>
    <p:extLst>
      <p:ext uri="{BB962C8B-B14F-4D97-AF65-F5344CB8AC3E}">
        <p14:creationId xmlns:p14="http://schemas.microsoft.com/office/powerpoint/2010/main" val="41196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2" descr="C:\Users\PAREEK~1\AppData\Local\Temp\Rar$DIa0.512\shri_mataji_sahaga_krishi_1.jpg"/>
          <p:cNvPicPr>
            <a:picLocks noGrp="1" noChangeAspect="1" noChangeArrowheads="1"/>
          </p:cNvPicPr>
          <p:nvPr>
            <p:ph idx="1"/>
          </p:nvPr>
        </p:nvPicPr>
        <p:blipFill>
          <a:blip r:embed="rId2" cstate="print"/>
          <a:srcRect/>
          <a:stretch>
            <a:fillRect/>
          </a:stretch>
        </p:blipFill>
        <p:spPr>
          <a:xfrm>
            <a:off x="1947862" y="317897"/>
            <a:ext cx="8296275" cy="6222206"/>
          </a:xfr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175" y="869157"/>
            <a:ext cx="4419600" cy="1782762"/>
          </a:xfrm>
        </p:spPr>
        <p:txBody>
          <a:bodyPr>
            <a:noAutofit/>
          </a:bodyPr>
          <a:lstStyle/>
          <a:p>
            <a:r>
              <a:rPr lang="en-US" sz="4000" dirty="0">
                <a:solidFill>
                  <a:srgbClr val="FF0000"/>
                </a:solidFill>
              </a:rPr>
              <a:t>RESEARCH WORKS RAHURI AGRICULTURE UNIVERSITY- HIGHLIGHTS</a:t>
            </a:r>
          </a:p>
        </p:txBody>
      </p:sp>
      <p:sp>
        <p:nvSpPr>
          <p:cNvPr id="3" name="Content Placeholder 2"/>
          <p:cNvSpPr>
            <a:spLocks noGrp="1"/>
          </p:cNvSpPr>
          <p:nvPr>
            <p:ph idx="1"/>
          </p:nvPr>
        </p:nvSpPr>
        <p:spPr>
          <a:xfrm>
            <a:off x="1981200" y="3945215"/>
            <a:ext cx="8229600" cy="2819400"/>
          </a:xfrm>
        </p:spPr>
        <p:txBody>
          <a:bodyPr/>
          <a:lstStyle/>
          <a:p>
            <a:r>
              <a:rPr lang="en-US" dirty="0"/>
              <a:t>MEAN INCREASED GROWTH – 0 - 42.9%</a:t>
            </a:r>
          </a:p>
          <a:p>
            <a:r>
              <a:rPr lang="en-US" dirty="0"/>
              <a:t>INCREASED GERMINATION – 0 – 20%</a:t>
            </a:r>
          </a:p>
          <a:p>
            <a:r>
              <a:rPr lang="en-US" dirty="0"/>
              <a:t>YIELD INCREASED – 14.3 – 50%</a:t>
            </a:r>
          </a:p>
          <a:p>
            <a:r>
              <a:rPr lang="en-US" dirty="0"/>
              <a:t>IMPROVEMENT IN BIRDS BODY WEIGHT</a:t>
            </a:r>
          </a:p>
          <a:p>
            <a:r>
              <a:rPr lang="en-US" dirty="0"/>
              <a:t>IMPROVEMENT IN EGG LAYING CAPACITY</a:t>
            </a:r>
          </a:p>
        </p:txBody>
      </p:sp>
      <p:pic>
        <p:nvPicPr>
          <p:cNvPr id="4" name="Picture 3" descr="images.jpg"/>
          <p:cNvPicPr>
            <a:picLocks noChangeAspect="1"/>
          </p:cNvPicPr>
          <p:nvPr/>
        </p:nvPicPr>
        <p:blipFill>
          <a:blip r:embed="rId2" cstate="print"/>
          <a:stretch>
            <a:fillRect/>
          </a:stretch>
        </p:blipFill>
        <p:spPr>
          <a:xfrm>
            <a:off x="7017864" y="186703"/>
            <a:ext cx="4821711" cy="3611629"/>
          </a:xfrm>
          <a:prstGeom prst="rect">
            <a:avLst/>
          </a:prstGeom>
        </p:spPr>
      </p:pic>
      <p:sp>
        <p:nvSpPr>
          <p:cNvPr id="6" name="Rectangle 5"/>
          <p:cNvSpPr/>
          <p:nvPr/>
        </p:nvSpPr>
        <p:spPr>
          <a:xfrm>
            <a:off x="2203528" y="3429000"/>
            <a:ext cx="4323491" cy="369332"/>
          </a:xfrm>
          <a:prstGeom prst="rect">
            <a:avLst/>
          </a:prstGeom>
        </p:spPr>
        <p:txBody>
          <a:bodyPr wrap="none">
            <a:spAutoFit/>
          </a:bodyPr>
          <a:lstStyle/>
          <a:p>
            <a:r>
              <a:rPr lang="en-US" b="1" dirty="0">
                <a:solidFill>
                  <a:srgbClr val="FF0000"/>
                </a:solidFill>
              </a:rPr>
              <a:t>Meditation and productivity in agriculture -</a:t>
            </a:r>
          </a:p>
        </p:txBody>
      </p:sp>
      <p:sp>
        <p:nvSpPr>
          <p:cNvPr id="5" name="TextBox 4">
            <a:extLst>
              <a:ext uri="{FF2B5EF4-FFF2-40B4-BE49-F238E27FC236}">
                <a16:creationId xmlns:a16="http://schemas.microsoft.com/office/drawing/2014/main" id="{C41E48E4-15A0-597A-B1AA-EA6A389847B7}"/>
              </a:ext>
            </a:extLst>
          </p:cNvPr>
          <p:cNvSpPr txBox="1"/>
          <p:nvPr/>
        </p:nvSpPr>
        <p:spPr>
          <a:xfrm>
            <a:off x="9074426" y="6148077"/>
            <a:ext cx="3260035" cy="523220"/>
          </a:xfrm>
          <a:prstGeom prst="rect">
            <a:avLst/>
          </a:prstGeom>
          <a:noFill/>
        </p:spPr>
        <p:txBody>
          <a:bodyPr wrap="square">
            <a:spAutoFit/>
          </a:bodyPr>
          <a:lstStyle/>
          <a:p>
            <a:r>
              <a:rPr lang="en-US" sz="2800" b="1" dirty="0">
                <a:solidFill>
                  <a:schemeClr val="accent1">
                    <a:lumMod val="50000"/>
                  </a:schemeClr>
                </a:solidFill>
              </a:rPr>
              <a:t>www.sahajkrishi.in</a:t>
            </a:r>
            <a:endParaRPr lang="en-IN" sz="2800" b="1" dirty="0">
              <a:solidFill>
                <a:schemeClr val="accent1">
                  <a:lumMod val="50000"/>
                </a:schemeClr>
              </a:solidFill>
            </a:endParaRP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noChangeArrowheads="1"/>
          </p:cNvSpPr>
          <p:nvPr>
            <p:ph type="title" idx="4294967295"/>
          </p:nvPr>
        </p:nvSpPr>
        <p:spPr>
          <a:xfrm>
            <a:off x="2136775" y="0"/>
            <a:ext cx="8153400" cy="838200"/>
          </a:xfrm>
          <a:ln/>
        </p:spPr>
        <p:txBody>
          <a:bodyPr>
            <a:normAutofit/>
          </a:bodyPr>
          <a:lstStyle/>
          <a:p>
            <a:r>
              <a:rPr lang="en-US" altLang="zh-CN" sz="4000" b="1" dirty="0"/>
              <a:t>First experiments using vibrated water </a:t>
            </a:r>
          </a:p>
        </p:txBody>
      </p:sp>
      <p:sp>
        <p:nvSpPr>
          <p:cNvPr id="5123" name="Segnaposto contenuto 2"/>
          <p:cNvSpPr>
            <a:spLocks noGrp="1" noChangeArrowheads="1"/>
          </p:cNvSpPr>
          <p:nvPr>
            <p:ph sz="quarter" idx="4294967295"/>
          </p:nvPr>
        </p:nvSpPr>
        <p:spPr bwMode="auto">
          <a:xfrm>
            <a:off x="466165" y="914400"/>
            <a:ext cx="10201835" cy="5467350"/>
          </a:xfrm>
          <a:prstGeom prst="rect">
            <a:avLst/>
          </a:prstGeom>
          <a:noFill/>
          <a:ln/>
        </p:spPr>
        <p:txBody>
          <a:bodyPr>
            <a:noAutofit/>
          </a:bodyPr>
          <a:lstStyle/>
          <a:p>
            <a:r>
              <a:rPr lang="en-US" altLang="zh-CN" sz="2000" b="1" dirty="0"/>
              <a:t>In 1986 Dr. </a:t>
            </a:r>
            <a:r>
              <a:rPr lang="en-US" altLang="zh-CN" sz="2000" b="1" dirty="0" err="1"/>
              <a:t>Hamid</a:t>
            </a:r>
            <a:r>
              <a:rPr lang="en-US" altLang="zh-CN" sz="2000" b="1" dirty="0"/>
              <a:t> </a:t>
            </a:r>
            <a:r>
              <a:rPr lang="en-US" altLang="zh-CN" sz="2000" b="1" dirty="0" err="1"/>
              <a:t>Mylany</a:t>
            </a:r>
            <a:r>
              <a:rPr lang="en-US" altLang="zh-CN" sz="2000" b="1" dirty="0"/>
              <a:t>[conducted experiments in Austria for measuring the effects of Vibrated Water on </a:t>
            </a:r>
            <a:r>
              <a:rPr lang="en-US" altLang="zh-CN" sz="2000" b="1" dirty="0">
                <a:solidFill>
                  <a:srgbClr val="FF0000"/>
                </a:solidFill>
              </a:rPr>
              <a:t>sunflower and maize </a:t>
            </a:r>
          </a:p>
          <a:p>
            <a:endParaRPr lang="en-US" altLang="zh-CN" sz="2000" b="1" dirty="0"/>
          </a:p>
          <a:p>
            <a:r>
              <a:rPr lang="en-US" altLang="zh-CN" sz="2000" b="1" dirty="0"/>
              <a:t>The results showed not only an increase in the growth of the plants but also in the sprouting potential of the seeds</a:t>
            </a:r>
          </a:p>
          <a:p>
            <a:endParaRPr lang="en-US" altLang="zh-CN" sz="2000" b="1" dirty="0"/>
          </a:p>
          <a:p>
            <a:r>
              <a:rPr lang="en-US" altLang="zh-CN" sz="2000" b="1" dirty="0"/>
              <a:t>The increase in the sprouting ratio for sunflower passed from the normal </a:t>
            </a:r>
            <a:r>
              <a:rPr lang="en-US" altLang="zh-CN" sz="2000" b="1" dirty="0">
                <a:solidFill>
                  <a:srgbClr val="FF0000"/>
                </a:solidFill>
              </a:rPr>
              <a:t>75-80 % to 95-100 %</a:t>
            </a:r>
          </a:p>
          <a:p>
            <a:r>
              <a:rPr lang="en-US" altLang="zh-CN" sz="2000" b="1" dirty="0"/>
              <a:t>The harvest increase was measured to be between </a:t>
            </a:r>
            <a:r>
              <a:rPr lang="en-US" altLang="zh-CN" sz="2000" b="1" dirty="0">
                <a:solidFill>
                  <a:srgbClr val="FF0000"/>
                </a:solidFill>
              </a:rPr>
              <a:t>20 – 25 %</a:t>
            </a:r>
          </a:p>
          <a:p>
            <a:r>
              <a:rPr lang="en-US" altLang="zh-CN" sz="2000" b="1" dirty="0"/>
              <a:t>Dr. </a:t>
            </a:r>
            <a:r>
              <a:rPr lang="en-US" altLang="zh-CN" sz="2000" b="1" dirty="0" err="1"/>
              <a:t>Hamid</a:t>
            </a:r>
            <a:r>
              <a:rPr lang="en-US" altLang="zh-CN" sz="2000" b="1" dirty="0"/>
              <a:t> also measured the characteristics of the water and noticed that the connecting angle of the water molecule changed from </a:t>
            </a:r>
            <a:r>
              <a:rPr lang="en-US" altLang="zh-CN" sz="2000" b="1" dirty="0">
                <a:solidFill>
                  <a:srgbClr val="FF0000"/>
                </a:solidFill>
              </a:rPr>
              <a:t>104.5° in normal water to 108.45</a:t>
            </a:r>
            <a:r>
              <a:rPr lang="en-US" altLang="zh-CN" sz="2000" b="1" dirty="0"/>
              <a:t>° in vibrated water increasing its capacity to dissolve substances such as NH4 and other nitrogen containing elements</a:t>
            </a:r>
          </a:p>
          <a:p>
            <a:r>
              <a:rPr lang="en-US" altLang="zh-CN" sz="2000" b="1" dirty="0"/>
              <a:t>Dr. </a:t>
            </a:r>
            <a:r>
              <a:rPr lang="en-US" altLang="zh-CN" sz="2000" b="1" dirty="0" err="1"/>
              <a:t>Hamid</a:t>
            </a:r>
            <a:r>
              <a:rPr lang="en-US" altLang="zh-CN" sz="2000" b="1" dirty="0"/>
              <a:t> did further experiments in 1988 in Vienna to test the effect of vibrated water </a:t>
            </a:r>
            <a:r>
              <a:rPr lang="en-US" altLang="zh-CN" sz="2000" b="1" dirty="0">
                <a:solidFill>
                  <a:srgbClr val="FF0000"/>
                </a:solidFill>
              </a:rPr>
              <a:t>on animals </a:t>
            </a:r>
            <a:r>
              <a:rPr lang="en-US" altLang="zh-CN" sz="2000" b="1" dirty="0"/>
              <a:t>and found a </a:t>
            </a:r>
            <a:r>
              <a:rPr lang="en-US" altLang="zh-CN" sz="2000" b="1" dirty="0">
                <a:solidFill>
                  <a:srgbClr val="FF0000"/>
                </a:solidFill>
              </a:rPr>
              <a:t>15% weight gain</a:t>
            </a:r>
            <a:r>
              <a:rPr lang="en-US" altLang="zh-CN" sz="2000" b="1" dirty="0"/>
              <a:t> compared to two other control groups</a:t>
            </a:r>
          </a:p>
          <a:p>
            <a:endParaRPr lang="en-US" altLang="zh-CN" sz="2000" dirty="0"/>
          </a:p>
          <a:p>
            <a:endParaRPr lang="en-US" altLang="zh-CN"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areek desktop\Desktop\New folder\p2.jpg"/>
          <p:cNvPicPr>
            <a:picLocks noChangeAspect="1" noChangeArrowheads="1"/>
          </p:cNvPicPr>
          <p:nvPr/>
        </p:nvPicPr>
        <p:blipFill>
          <a:blip r:embed="rId2" cstate="print"/>
          <a:srcRect/>
          <a:stretch>
            <a:fillRect/>
          </a:stretch>
        </p:blipFill>
        <p:spPr bwMode="auto">
          <a:xfrm>
            <a:off x="1524000" y="762000"/>
            <a:ext cx="9144001" cy="6448424"/>
          </a:xfrm>
          <a:prstGeom prst="rect">
            <a:avLst/>
          </a:prstGeom>
          <a:noFill/>
        </p:spPr>
      </p:pic>
      <p:sp>
        <p:nvSpPr>
          <p:cNvPr id="4" name="TextBox 3"/>
          <p:cNvSpPr txBox="1"/>
          <p:nvPr/>
        </p:nvSpPr>
        <p:spPr>
          <a:xfrm>
            <a:off x="2095501" y="115669"/>
            <a:ext cx="9962751" cy="646331"/>
          </a:xfrm>
          <a:prstGeom prst="rect">
            <a:avLst/>
          </a:prstGeom>
          <a:noFill/>
        </p:spPr>
        <p:txBody>
          <a:bodyPr wrap="square" rtlCol="0">
            <a:spAutoFit/>
          </a:bodyPr>
          <a:lstStyle/>
          <a:p>
            <a:r>
              <a:rPr lang="en-US" sz="3600" dirty="0"/>
              <a:t>IMPACT OF VIBRATION ON GERMINATION </a:t>
            </a:r>
          </a:p>
        </p:txBody>
      </p:sp>
      <p:sp>
        <p:nvSpPr>
          <p:cNvPr id="6" name="TextBox 5"/>
          <p:cNvSpPr txBox="1"/>
          <p:nvPr/>
        </p:nvSpPr>
        <p:spPr>
          <a:xfrm>
            <a:off x="4539933" y="1553817"/>
            <a:ext cx="3112134" cy="923330"/>
          </a:xfrm>
          <a:prstGeom prst="rect">
            <a:avLst/>
          </a:prstGeom>
          <a:noFill/>
        </p:spPr>
        <p:txBody>
          <a:bodyPr wrap="none" rtlCol="0">
            <a:spAutoFit/>
          </a:bodyPr>
          <a:lstStyle/>
          <a:p>
            <a:r>
              <a:rPr lang="en-US" sz="5400" dirty="0"/>
              <a:t>VIBRATED </a:t>
            </a:r>
          </a:p>
        </p:txBody>
      </p:sp>
      <p:sp>
        <p:nvSpPr>
          <p:cNvPr id="7" name="TextBox 6"/>
          <p:cNvSpPr txBox="1"/>
          <p:nvPr/>
        </p:nvSpPr>
        <p:spPr>
          <a:xfrm>
            <a:off x="3730488" y="4674704"/>
            <a:ext cx="10027955" cy="923330"/>
          </a:xfrm>
          <a:prstGeom prst="rect">
            <a:avLst/>
          </a:prstGeom>
          <a:noFill/>
        </p:spPr>
        <p:txBody>
          <a:bodyPr wrap="square" rtlCol="0">
            <a:spAutoFit/>
          </a:bodyPr>
          <a:lstStyle/>
          <a:p>
            <a:r>
              <a:rPr lang="en-US" sz="5400" dirty="0">
                <a:highlight>
                  <a:srgbClr val="FFFF00"/>
                </a:highlight>
              </a:rPr>
              <a:t>NON-VIBRATED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E:\pratishthan- krishi ganesha puja\DSC04037.JPG"/>
          <p:cNvPicPr>
            <a:picLocks noChangeAspect="1" noChangeArrowheads="1"/>
          </p:cNvPicPr>
          <p:nvPr/>
        </p:nvPicPr>
        <p:blipFill>
          <a:blip r:embed="rId2" cstate="print"/>
          <a:srcRect/>
          <a:stretch>
            <a:fillRect/>
          </a:stretch>
        </p:blipFill>
        <p:spPr bwMode="auto">
          <a:xfrm>
            <a:off x="-9753600" y="-1295400"/>
            <a:ext cx="36652200" cy="1066800"/>
          </a:xfrm>
          <a:prstGeom prst="rect">
            <a:avLst/>
          </a:prstGeom>
          <a:noFill/>
        </p:spPr>
      </p:pic>
      <p:pic>
        <p:nvPicPr>
          <p:cNvPr id="103427" name="Picture 3" descr="E:\pratishthan- krishi ganesha puja\DSC04037.JPG"/>
          <p:cNvPicPr>
            <a:picLocks noChangeAspect="1" noChangeArrowheads="1"/>
          </p:cNvPicPr>
          <p:nvPr/>
        </p:nvPicPr>
        <p:blipFill>
          <a:blip r:embed="rId3" cstate="print"/>
          <a:srcRect/>
          <a:stretch>
            <a:fillRect/>
          </a:stretch>
        </p:blipFill>
        <p:spPr bwMode="auto">
          <a:xfrm>
            <a:off x="1199535" y="723900"/>
            <a:ext cx="9144000" cy="6019800"/>
          </a:xfrm>
          <a:prstGeom prst="rect">
            <a:avLst/>
          </a:prstGeom>
          <a:noFill/>
        </p:spPr>
      </p:pic>
      <p:sp>
        <p:nvSpPr>
          <p:cNvPr id="4" name="TextBox 3"/>
          <p:cNvSpPr txBox="1"/>
          <p:nvPr/>
        </p:nvSpPr>
        <p:spPr>
          <a:xfrm>
            <a:off x="1524001" y="1"/>
            <a:ext cx="10190263" cy="646331"/>
          </a:xfrm>
          <a:prstGeom prst="rect">
            <a:avLst/>
          </a:prstGeom>
          <a:noFill/>
        </p:spPr>
        <p:txBody>
          <a:bodyPr wrap="square" rtlCol="0">
            <a:spAutoFit/>
          </a:bodyPr>
          <a:lstStyle/>
          <a:p>
            <a:r>
              <a:rPr lang="en-US" sz="3600" dirty="0"/>
              <a:t>IMPACT OF VIBRATION ON GERMINATION</a:t>
            </a:r>
          </a:p>
        </p:txBody>
      </p:sp>
      <p:sp>
        <p:nvSpPr>
          <p:cNvPr id="5" name="TextBox 4"/>
          <p:cNvSpPr txBox="1"/>
          <p:nvPr/>
        </p:nvSpPr>
        <p:spPr>
          <a:xfrm>
            <a:off x="1524001" y="5400367"/>
            <a:ext cx="5897087" cy="923330"/>
          </a:xfrm>
          <a:prstGeom prst="rect">
            <a:avLst/>
          </a:prstGeom>
          <a:noFill/>
        </p:spPr>
        <p:txBody>
          <a:bodyPr wrap="square" rtlCol="0">
            <a:spAutoFit/>
          </a:bodyPr>
          <a:lstStyle/>
          <a:p>
            <a:r>
              <a:rPr lang="en-US" sz="5400" dirty="0">
                <a:highlight>
                  <a:srgbClr val="FFFF00"/>
                </a:highlight>
              </a:rPr>
              <a:t>NON VIBRATED </a:t>
            </a:r>
          </a:p>
        </p:txBody>
      </p:sp>
      <p:sp>
        <p:nvSpPr>
          <p:cNvPr id="6" name="TextBox 5"/>
          <p:cNvSpPr txBox="1"/>
          <p:nvPr/>
        </p:nvSpPr>
        <p:spPr>
          <a:xfrm>
            <a:off x="6657232" y="5427406"/>
            <a:ext cx="3688702" cy="923330"/>
          </a:xfrm>
          <a:prstGeom prst="rect">
            <a:avLst/>
          </a:prstGeom>
          <a:noFill/>
        </p:spPr>
        <p:txBody>
          <a:bodyPr wrap="square" rtlCol="0">
            <a:spAutoFit/>
          </a:bodyPr>
          <a:lstStyle/>
          <a:p>
            <a:r>
              <a:rPr lang="en-US" sz="5400" dirty="0">
                <a:highlight>
                  <a:srgbClr val="FFFF00"/>
                </a:highlight>
              </a:rPr>
              <a:t>VIBRATED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1477</Words>
  <Application>Microsoft Office PowerPoint</Application>
  <PresentationFormat>Widescreen</PresentationFormat>
  <Paragraphs>169</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Calibri Light</vt:lpstr>
      <vt:lpstr>YAD7Q9NigKI 0</vt:lpstr>
      <vt:lpstr>Office Theme</vt:lpstr>
      <vt:lpstr>VIBRATED WATER  (Curing Water / चैतन्यित जल) </vt:lpstr>
      <vt:lpstr>PowerPoint Presentation</vt:lpstr>
      <vt:lpstr>PowerPoint Presentation</vt:lpstr>
      <vt:lpstr>PowerPoint Presentation</vt:lpstr>
      <vt:lpstr>PowerPoint Presentation</vt:lpstr>
      <vt:lpstr>RESEARCH WORKS RAHURI AGRICULTURE UNIVERSITY- HIGHLIGHTS</vt:lpstr>
      <vt:lpstr>First experiments using vibrated 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Aparna Gangopadhyay</dc:creator>
  <cp:lastModifiedBy>Aparna Gangopadhyay</cp:lastModifiedBy>
  <cp:revision>4</cp:revision>
  <dcterms:created xsi:type="dcterms:W3CDTF">2025-08-29T09:10:33Z</dcterms:created>
  <dcterms:modified xsi:type="dcterms:W3CDTF">2025-10-15T09:39:04Z</dcterms:modified>
</cp:coreProperties>
</file>